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5"/>
  </p:notesMasterIdLst>
  <p:sldIdLst>
    <p:sldId id="368" r:id="rId6"/>
    <p:sldId id="412" r:id="rId7"/>
    <p:sldId id="369" r:id="rId8"/>
    <p:sldId id="370" r:id="rId9"/>
    <p:sldId id="371" r:id="rId10"/>
    <p:sldId id="373" r:id="rId11"/>
    <p:sldId id="374" r:id="rId12"/>
    <p:sldId id="375" r:id="rId13"/>
    <p:sldId id="376" r:id="rId14"/>
    <p:sldId id="377" r:id="rId15"/>
    <p:sldId id="413" r:id="rId16"/>
    <p:sldId id="378" r:id="rId17"/>
    <p:sldId id="379" r:id="rId18"/>
    <p:sldId id="414" r:id="rId19"/>
    <p:sldId id="380" r:id="rId20"/>
    <p:sldId id="381" r:id="rId21"/>
    <p:sldId id="415" r:id="rId22"/>
    <p:sldId id="382" r:id="rId23"/>
    <p:sldId id="383" r:id="rId24"/>
    <p:sldId id="384" r:id="rId25"/>
    <p:sldId id="385" r:id="rId26"/>
    <p:sldId id="386" r:id="rId27"/>
    <p:sldId id="387" r:id="rId28"/>
    <p:sldId id="388" r:id="rId29"/>
    <p:sldId id="416" r:id="rId30"/>
    <p:sldId id="389" r:id="rId31"/>
    <p:sldId id="390" r:id="rId32"/>
    <p:sldId id="391" r:id="rId33"/>
    <p:sldId id="392"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64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7" autoAdjust="0"/>
    <p:restoredTop sz="88262" autoAdjust="0"/>
  </p:normalViewPr>
  <p:slideViewPr>
    <p:cSldViewPr snapToGrid="0">
      <p:cViewPr varScale="1">
        <p:scale>
          <a:sx n="100" d="100"/>
          <a:sy n="100" d="100"/>
        </p:scale>
        <p:origin x="1044" y="72"/>
      </p:cViewPr>
      <p:guideLst/>
    </p:cSldViewPr>
  </p:slideViewPr>
  <p:notesTextViewPr>
    <p:cViewPr>
      <p:scale>
        <a:sx n="1" d="1"/>
        <a:sy n="1" d="1"/>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F922867-1E27-3C45-898F-0DC9197EA67B}" type="datetimeFigureOut">
              <a:rPr lang="en-US" smtClean="0"/>
              <a:t>12/22/2022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32AB1E9-AF52-F84A-B114-2CAB502B66CA}" type="slidenum">
              <a:rPr lang="en-US" smtClean="0"/>
              <a:t>‹#›</a:t>
            </a:fld>
            <a:endParaRPr lang="en-US"/>
          </a:p>
        </p:txBody>
      </p:sp>
    </p:spTree>
    <p:extLst>
      <p:ext uri="{BB962C8B-B14F-4D97-AF65-F5344CB8AC3E}">
        <p14:creationId xmlns:p14="http://schemas.microsoft.com/office/powerpoint/2010/main" val="78321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1</a:t>
            </a:fld>
            <a:endParaRPr lang="en-US"/>
          </a:p>
        </p:txBody>
      </p:sp>
    </p:spTree>
    <p:extLst>
      <p:ext uri="{BB962C8B-B14F-4D97-AF65-F5344CB8AC3E}">
        <p14:creationId xmlns:p14="http://schemas.microsoft.com/office/powerpoint/2010/main" val="2261738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10</a:t>
            </a:fld>
            <a:endParaRPr lang="en-US" dirty="0"/>
          </a:p>
        </p:txBody>
      </p:sp>
    </p:spTree>
    <p:extLst>
      <p:ext uri="{BB962C8B-B14F-4D97-AF65-F5344CB8AC3E}">
        <p14:creationId xmlns:p14="http://schemas.microsoft.com/office/powerpoint/2010/main" val="84888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11</a:t>
            </a:fld>
            <a:endParaRPr lang="en-US" dirty="0"/>
          </a:p>
        </p:txBody>
      </p:sp>
    </p:spTree>
    <p:extLst>
      <p:ext uri="{BB962C8B-B14F-4D97-AF65-F5344CB8AC3E}">
        <p14:creationId xmlns:p14="http://schemas.microsoft.com/office/powerpoint/2010/main" val="148478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12</a:t>
            </a:fld>
            <a:endParaRPr lang="en-US" dirty="0"/>
          </a:p>
        </p:txBody>
      </p:sp>
    </p:spTree>
    <p:extLst>
      <p:ext uri="{BB962C8B-B14F-4D97-AF65-F5344CB8AC3E}">
        <p14:creationId xmlns:p14="http://schemas.microsoft.com/office/powerpoint/2010/main" val="584877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13</a:t>
            </a:fld>
            <a:endParaRPr lang="en-US" dirty="0"/>
          </a:p>
        </p:txBody>
      </p:sp>
    </p:spTree>
    <p:extLst>
      <p:ext uri="{BB962C8B-B14F-4D97-AF65-F5344CB8AC3E}">
        <p14:creationId xmlns:p14="http://schemas.microsoft.com/office/powerpoint/2010/main" val="384343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14</a:t>
            </a:fld>
            <a:endParaRPr lang="en-US" dirty="0"/>
          </a:p>
        </p:txBody>
      </p:sp>
    </p:spTree>
    <p:extLst>
      <p:ext uri="{BB962C8B-B14F-4D97-AF65-F5344CB8AC3E}">
        <p14:creationId xmlns:p14="http://schemas.microsoft.com/office/powerpoint/2010/main" val="3778681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15</a:t>
            </a:fld>
            <a:endParaRPr lang="en-US" dirty="0"/>
          </a:p>
        </p:txBody>
      </p:sp>
    </p:spTree>
    <p:extLst>
      <p:ext uri="{BB962C8B-B14F-4D97-AF65-F5344CB8AC3E}">
        <p14:creationId xmlns:p14="http://schemas.microsoft.com/office/powerpoint/2010/main" val="3133225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16</a:t>
            </a:fld>
            <a:endParaRPr lang="en-US" dirty="0"/>
          </a:p>
        </p:txBody>
      </p:sp>
    </p:spTree>
    <p:extLst>
      <p:ext uri="{BB962C8B-B14F-4D97-AF65-F5344CB8AC3E}">
        <p14:creationId xmlns:p14="http://schemas.microsoft.com/office/powerpoint/2010/main" val="1275166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17</a:t>
            </a:fld>
            <a:endParaRPr lang="en-US" dirty="0"/>
          </a:p>
        </p:txBody>
      </p:sp>
    </p:spTree>
    <p:extLst>
      <p:ext uri="{BB962C8B-B14F-4D97-AF65-F5344CB8AC3E}">
        <p14:creationId xmlns:p14="http://schemas.microsoft.com/office/powerpoint/2010/main" val="1583280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Poultry is similar to hogs where on our monthly/weekly poultry surveys we generally talk to contractors and look at birds owned regardless of location while on Census we are looking for birds on the operation regardless of ownership.</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18</a:t>
            </a:fld>
            <a:endParaRPr lang="en-US" dirty="0"/>
          </a:p>
        </p:txBody>
      </p:sp>
    </p:spTree>
    <p:extLst>
      <p:ext uri="{BB962C8B-B14F-4D97-AF65-F5344CB8AC3E}">
        <p14:creationId xmlns:p14="http://schemas.microsoft.com/office/powerpoint/2010/main" val="3517208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19</a:t>
            </a:fld>
            <a:endParaRPr lang="en-US" dirty="0"/>
          </a:p>
        </p:txBody>
      </p:sp>
    </p:spTree>
    <p:extLst>
      <p:ext uri="{BB962C8B-B14F-4D97-AF65-F5344CB8AC3E}">
        <p14:creationId xmlns:p14="http://schemas.microsoft.com/office/powerpoint/2010/main" val="382929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2</a:t>
            </a:fld>
            <a:endParaRPr lang="en-US"/>
          </a:p>
        </p:txBody>
      </p:sp>
    </p:spTree>
    <p:extLst>
      <p:ext uri="{BB962C8B-B14F-4D97-AF65-F5344CB8AC3E}">
        <p14:creationId xmlns:p14="http://schemas.microsoft.com/office/powerpoint/2010/main" val="3607653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20</a:t>
            </a:fld>
            <a:endParaRPr lang="en-US" dirty="0"/>
          </a:p>
        </p:txBody>
      </p:sp>
    </p:spTree>
    <p:extLst>
      <p:ext uri="{BB962C8B-B14F-4D97-AF65-F5344CB8AC3E}">
        <p14:creationId xmlns:p14="http://schemas.microsoft.com/office/powerpoint/2010/main" val="3131334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21</a:t>
            </a:fld>
            <a:endParaRPr lang="en-US" dirty="0"/>
          </a:p>
        </p:txBody>
      </p:sp>
    </p:spTree>
    <p:extLst>
      <p:ext uri="{BB962C8B-B14F-4D97-AF65-F5344CB8AC3E}">
        <p14:creationId xmlns:p14="http://schemas.microsoft.com/office/powerpoint/2010/main" val="2785575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22</a:t>
            </a:fld>
            <a:endParaRPr lang="en-US" dirty="0"/>
          </a:p>
        </p:txBody>
      </p:sp>
    </p:spTree>
    <p:extLst>
      <p:ext uri="{BB962C8B-B14F-4D97-AF65-F5344CB8AC3E}">
        <p14:creationId xmlns:p14="http://schemas.microsoft.com/office/powerpoint/2010/main" val="26955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23</a:t>
            </a:fld>
            <a:endParaRPr lang="en-US" dirty="0"/>
          </a:p>
        </p:txBody>
      </p:sp>
    </p:spTree>
    <p:extLst>
      <p:ext uri="{BB962C8B-B14F-4D97-AF65-F5344CB8AC3E}">
        <p14:creationId xmlns:p14="http://schemas.microsoft.com/office/powerpoint/2010/main" val="1949901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24</a:t>
            </a:fld>
            <a:endParaRPr lang="en-US" dirty="0"/>
          </a:p>
        </p:txBody>
      </p:sp>
    </p:spTree>
    <p:extLst>
      <p:ext uri="{BB962C8B-B14F-4D97-AF65-F5344CB8AC3E}">
        <p14:creationId xmlns:p14="http://schemas.microsoft.com/office/powerpoint/2010/main" val="915278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25</a:t>
            </a:fld>
            <a:endParaRPr lang="en-US" dirty="0"/>
          </a:p>
        </p:txBody>
      </p:sp>
    </p:spTree>
    <p:extLst>
      <p:ext uri="{BB962C8B-B14F-4D97-AF65-F5344CB8AC3E}">
        <p14:creationId xmlns:p14="http://schemas.microsoft.com/office/powerpoint/2010/main" val="911920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26</a:t>
            </a:fld>
            <a:endParaRPr lang="en-US" dirty="0"/>
          </a:p>
        </p:txBody>
      </p:sp>
    </p:spTree>
    <p:extLst>
      <p:ext uri="{BB962C8B-B14F-4D97-AF65-F5344CB8AC3E}">
        <p14:creationId xmlns:p14="http://schemas.microsoft.com/office/powerpoint/2010/main" val="3028520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27</a:t>
            </a:fld>
            <a:endParaRPr lang="en-US" dirty="0"/>
          </a:p>
        </p:txBody>
      </p:sp>
    </p:spTree>
    <p:extLst>
      <p:ext uri="{BB962C8B-B14F-4D97-AF65-F5344CB8AC3E}">
        <p14:creationId xmlns:p14="http://schemas.microsoft.com/office/powerpoint/2010/main" val="3320675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28</a:t>
            </a:fld>
            <a:endParaRPr lang="en-US" dirty="0"/>
          </a:p>
        </p:txBody>
      </p:sp>
    </p:spTree>
    <p:extLst>
      <p:ext uri="{BB962C8B-B14F-4D97-AF65-F5344CB8AC3E}">
        <p14:creationId xmlns:p14="http://schemas.microsoft.com/office/powerpoint/2010/main" val="3201201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29</a:t>
            </a:fld>
            <a:endParaRPr lang="en-US" dirty="0"/>
          </a:p>
        </p:txBody>
      </p:sp>
    </p:spTree>
    <p:extLst>
      <p:ext uri="{BB962C8B-B14F-4D97-AF65-F5344CB8AC3E}">
        <p14:creationId xmlns:p14="http://schemas.microsoft.com/office/powerpoint/2010/main" val="405095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3</a:t>
            </a:fld>
            <a:endParaRPr lang="en-US" dirty="0"/>
          </a:p>
        </p:txBody>
      </p:sp>
    </p:spTree>
    <p:extLst>
      <p:ext uri="{BB962C8B-B14F-4D97-AF65-F5344CB8AC3E}">
        <p14:creationId xmlns:p14="http://schemas.microsoft.com/office/powerpoint/2010/main" val="187095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4</a:t>
            </a:fld>
            <a:endParaRPr lang="en-US" dirty="0"/>
          </a:p>
        </p:txBody>
      </p:sp>
    </p:spTree>
    <p:extLst>
      <p:ext uri="{BB962C8B-B14F-4D97-AF65-F5344CB8AC3E}">
        <p14:creationId xmlns:p14="http://schemas.microsoft.com/office/powerpoint/2010/main" val="194472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5</a:t>
            </a:fld>
            <a:endParaRPr lang="en-US" dirty="0"/>
          </a:p>
        </p:txBody>
      </p:sp>
    </p:spTree>
    <p:extLst>
      <p:ext uri="{BB962C8B-B14F-4D97-AF65-F5344CB8AC3E}">
        <p14:creationId xmlns:p14="http://schemas.microsoft.com/office/powerpoint/2010/main" val="91138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6</a:t>
            </a:fld>
            <a:endParaRPr lang="en-US" dirty="0"/>
          </a:p>
        </p:txBody>
      </p:sp>
    </p:spTree>
    <p:extLst>
      <p:ext uri="{BB962C8B-B14F-4D97-AF65-F5344CB8AC3E}">
        <p14:creationId xmlns:p14="http://schemas.microsoft.com/office/powerpoint/2010/main" val="110873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7</a:t>
            </a:fld>
            <a:endParaRPr lang="en-US" dirty="0"/>
          </a:p>
        </p:txBody>
      </p:sp>
    </p:spTree>
    <p:extLst>
      <p:ext uri="{BB962C8B-B14F-4D97-AF65-F5344CB8AC3E}">
        <p14:creationId xmlns:p14="http://schemas.microsoft.com/office/powerpoint/2010/main" val="3823398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8</a:t>
            </a:fld>
            <a:endParaRPr lang="en-US" dirty="0"/>
          </a:p>
        </p:txBody>
      </p:sp>
    </p:spTree>
    <p:extLst>
      <p:ext uri="{BB962C8B-B14F-4D97-AF65-F5344CB8AC3E}">
        <p14:creationId xmlns:p14="http://schemas.microsoft.com/office/powerpoint/2010/main" val="216208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2AB1E9-AF52-F84A-B114-2CAB502B66CA}" type="slidenum">
              <a:rPr lang="en-US" smtClean="0"/>
              <a:t>9</a:t>
            </a:fld>
            <a:endParaRPr lang="en-US" dirty="0"/>
          </a:p>
        </p:txBody>
      </p:sp>
    </p:spTree>
    <p:extLst>
      <p:ext uri="{BB962C8B-B14F-4D97-AF65-F5344CB8AC3E}">
        <p14:creationId xmlns:p14="http://schemas.microsoft.com/office/powerpoint/2010/main" val="282067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23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Green">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9D481F6D-17BE-FF43-8CCA-78AE6F2721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855"/>
            <a:ext cx="12192000" cy="6858000"/>
          </a:xfrm>
          <a:prstGeom prst="rect">
            <a:avLst/>
          </a:prstGeom>
        </p:spPr>
      </p:pic>
      <p:sp>
        <p:nvSpPr>
          <p:cNvPr id="2" name="Title 1">
            <a:extLst>
              <a:ext uri="{FF2B5EF4-FFF2-40B4-BE49-F238E27FC236}">
                <a16:creationId xmlns:a16="http://schemas.microsoft.com/office/drawing/2014/main" id="{5C348C47-F607-C145-8E4C-9BAAF4307CBB}"/>
              </a:ext>
            </a:extLst>
          </p:cNvPr>
          <p:cNvSpPr>
            <a:spLocks noGrp="1"/>
          </p:cNvSpPr>
          <p:nvPr>
            <p:ph type="title"/>
          </p:nvPr>
        </p:nvSpPr>
        <p:spPr>
          <a:xfrm>
            <a:off x="848133" y="161691"/>
            <a:ext cx="8120503" cy="923342"/>
          </a:xfrm>
        </p:spPr>
        <p:txBody>
          <a:bodyPr>
            <a:normAutofit/>
          </a:bodyPr>
          <a:lstStyle>
            <a:lvl1pPr>
              <a:defRPr sz="4600" b="1">
                <a:solidFill>
                  <a:schemeClr val="bg1"/>
                </a:solidFill>
                <a:latin typeface="Arial" panose="020B0604020202020204" pitchFamily="34" charset="0"/>
                <a:cs typeface="Arial" panose="020B0604020202020204" pitchFamily="34" charset="0"/>
              </a:defRPr>
            </a:lvl1pPr>
          </a:lstStyle>
          <a:p>
            <a:r>
              <a:rPr lang="en-US"/>
              <a:t>Click to edit Master title </a:t>
            </a:r>
          </a:p>
        </p:txBody>
      </p:sp>
      <p:sp>
        <p:nvSpPr>
          <p:cNvPr id="3" name="Content Placeholder 2">
            <a:extLst>
              <a:ext uri="{FF2B5EF4-FFF2-40B4-BE49-F238E27FC236}">
                <a16:creationId xmlns:a16="http://schemas.microsoft.com/office/drawing/2014/main" id="{B5A6DACF-055B-CD45-B275-95231DD2D2F4}"/>
              </a:ext>
            </a:extLst>
          </p:cNvPr>
          <p:cNvSpPr>
            <a:spLocks noGrp="1"/>
          </p:cNvSpPr>
          <p:nvPr>
            <p:ph idx="1"/>
          </p:nvPr>
        </p:nvSpPr>
        <p:spPr>
          <a:xfrm>
            <a:off x="848719" y="2665840"/>
            <a:ext cx="10760765" cy="3513489"/>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0"/>
            <a:r>
              <a:rPr lang="en-US"/>
              <a:t>Second level</a:t>
            </a:r>
          </a:p>
          <a:p>
            <a:pPr lvl="1"/>
            <a:r>
              <a:rPr lang="en-US"/>
              <a:t>Third level</a:t>
            </a:r>
          </a:p>
          <a:p>
            <a:pPr lvl="2"/>
            <a:r>
              <a:rPr lang="en-US"/>
              <a:t>Fourth level</a:t>
            </a:r>
          </a:p>
          <a:p>
            <a:pPr lvl="3"/>
            <a:r>
              <a:rPr lang="en-US"/>
              <a:t>Fifth level</a:t>
            </a:r>
          </a:p>
        </p:txBody>
      </p:sp>
      <p:sp>
        <p:nvSpPr>
          <p:cNvPr id="15" name="TextBox 14">
            <a:extLst>
              <a:ext uri="{FF2B5EF4-FFF2-40B4-BE49-F238E27FC236}">
                <a16:creationId xmlns:a16="http://schemas.microsoft.com/office/drawing/2014/main" id="{A9EA569B-E7BF-A04C-875B-7E1EB6389E98}"/>
              </a:ext>
            </a:extLst>
          </p:cNvPr>
          <p:cNvSpPr txBox="1"/>
          <p:nvPr userDrawn="1"/>
        </p:nvSpPr>
        <p:spPr>
          <a:xfrm>
            <a:off x="7802217" y="6199838"/>
            <a:ext cx="3919330"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nass.usda.gov</a:t>
            </a:r>
            <a:r>
              <a:rPr lang="en-US" sz="1200">
                <a:latin typeface="Arial" panose="020B0604020202020204" pitchFamily="34" charset="0"/>
                <a:cs typeface="Arial" panose="020B0604020202020204" pitchFamily="34" charset="0"/>
              </a:rPr>
              <a:t>/</a:t>
            </a:r>
            <a:r>
              <a:rPr lang="en-US" sz="1200" err="1">
                <a:latin typeface="Arial" panose="020B0604020202020204" pitchFamily="34" charset="0"/>
                <a:cs typeface="Arial" panose="020B0604020202020204" pitchFamily="34" charset="0"/>
              </a:rPr>
              <a:t>AgCensus</a:t>
            </a:r>
            <a:r>
              <a:rPr lang="en-US" sz="1200">
                <a:latin typeface="Arial" panose="020B0604020202020204" pitchFamily="34" charset="0"/>
                <a:cs typeface="Arial" panose="020B0604020202020204" pitchFamily="34" charset="0"/>
              </a:rPr>
              <a:t>   |   </a:t>
            </a:r>
            <a:fld id="{D569BB27-7EC1-4445-B859-E0BD6CE0606C}" type="slidenum">
              <a:rPr lang="en-US" sz="1200" smtClean="0">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1200">
              <a:latin typeface="Arial" panose="020B0604020202020204" pitchFamily="34" charset="0"/>
              <a:cs typeface="Arial" panose="020B0604020202020204" pitchFamily="34" charset="0"/>
            </a:endParaRPr>
          </a:p>
          <a:p>
            <a:pPr algn="r"/>
            <a:endParaRPr lang="en-US"/>
          </a:p>
        </p:txBody>
      </p:sp>
      <p:pic>
        <p:nvPicPr>
          <p:cNvPr id="8" name="Picture 7" descr="Graphical user interface, text&#10;&#10;Description automatically generated with medium confidence">
            <a:extLst>
              <a:ext uri="{FF2B5EF4-FFF2-40B4-BE49-F238E27FC236}">
                <a16:creationId xmlns:a16="http://schemas.microsoft.com/office/drawing/2014/main" id="{F45FA887-66C1-3846-BC2C-C4C7FBE48E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1873" y="5009290"/>
            <a:ext cx="6183573" cy="2473429"/>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AE6E51D2-21E2-0247-BDD4-2F43E99BDCA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75352" y="221737"/>
            <a:ext cx="1741074" cy="635721"/>
          </a:xfrm>
          <a:prstGeom prst="rect">
            <a:avLst/>
          </a:prstGeom>
        </p:spPr>
      </p:pic>
      <p:sp>
        <p:nvSpPr>
          <p:cNvPr id="9" name="Content Placeholder 2">
            <a:extLst>
              <a:ext uri="{FF2B5EF4-FFF2-40B4-BE49-F238E27FC236}">
                <a16:creationId xmlns:a16="http://schemas.microsoft.com/office/drawing/2014/main" id="{912F5105-95A7-CB42-B85D-9FF8D2EA481B}"/>
              </a:ext>
            </a:extLst>
          </p:cNvPr>
          <p:cNvSpPr>
            <a:spLocks noGrp="1"/>
          </p:cNvSpPr>
          <p:nvPr>
            <p:ph idx="11"/>
          </p:nvPr>
        </p:nvSpPr>
        <p:spPr>
          <a:xfrm>
            <a:off x="848133" y="2065075"/>
            <a:ext cx="10760765" cy="458599"/>
          </a:xfrm>
        </p:spPr>
        <p:txBody>
          <a:bodyPr/>
          <a:lstStyle>
            <a:lvl1pPr marL="0" indent="0">
              <a:lnSpc>
                <a:spcPct val="100000"/>
              </a:lnSpc>
              <a:buNone/>
              <a:defRPr sz="2400" b="1">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405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 Image Header -custom Green">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9EA569B-E7BF-A04C-875B-7E1EB6389E98}"/>
              </a:ext>
            </a:extLst>
          </p:cNvPr>
          <p:cNvSpPr txBox="1"/>
          <p:nvPr userDrawn="1"/>
        </p:nvSpPr>
        <p:spPr>
          <a:xfrm>
            <a:off x="7802217" y="6199838"/>
            <a:ext cx="3919330"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err="1">
                <a:latin typeface="Arial" panose="020B0604020202020204" pitchFamily="34" charset="0"/>
                <a:cs typeface="Arial" panose="020B0604020202020204" pitchFamily="34" charset="0"/>
              </a:rPr>
              <a:t>nass.usda.gov</a:t>
            </a:r>
            <a:r>
              <a:rPr lang="en-US" sz="1200">
                <a:latin typeface="Arial" panose="020B0604020202020204" pitchFamily="34" charset="0"/>
                <a:cs typeface="Arial" panose="020B0604020202020204" pitchFamily="34" charset="0"/>
              </a:rPr>
              <a:t>/</a:t>
            </a:r>
            <a:r>
              <a:rPr lang="en-US" sz="1200" err="1">
                <a:latin typeface="Arial" panose="020B0604020202020204" pitchFamily="34" charset="0"/>
                <a:cs typeface="Arial" panose="020B0604020202020204" pitchFamily="34" charset="0"/>
              </a:rPr>
              <a:t>AgCensus</a:t>
            </a:r>
            <a:r>
              <a:rPr lang="en-US" sz="1200">
                <a:latin typeface="Arial" panose="020B0604020202020204" pitchFamily="34" charset="0"/>
                <a:cs typeface="Arial" panose="020B0604020202020204" pitchFamily="34" charset="0"/>
              </a:rPr>
              <a:t>   |   </a:t>
            </a:r>
            <a:fld id="{D569BB27-7EC1-4445-B859-E0BD6CE0606C}" type="slidenum">
              <a:rPr lang="en-US" sz="1200" smtClean="0">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1200">
              <a:latin typeface="Arial" panose="020B0604020202020204" pitchFamily="34" charset="0"/>
              <a:cs typeface="Arial" panose="020B0604020202020204" pitchFamily="34" charset="0"/>
            </a:endParaRPr>
          </a:p>
          <a:p>
            <a:pPr algn="r"/>
            <a:endParaRPr lang="en-US"/>
          </a:p>
        </p:txBody>
      </p:sp>
      <p:pic>
        <p:nvPicPr>
          <p:cNvPr id="12" name="Picture 11" descr="Graphical user interface, text&#10;&#10;Description automatically generated with medium confidence">
            <a:extLst>
              <a:ext uri="{FF2B5EF4-FFF2-40B4-BE49-F238E27FC236}">
                <a16:creationId xmlns:a16="http://schemas.microsoft.com/office/drawing/2014/main" id="{19E6C825-4D32-484C-A603-59C135F469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873" y="5009290"/>
            <a:ext cx="6183573" cy="2473429"/>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B2C47D4F-6DA3-0444-826A-29C25E499C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75352" y="221737"/>
            <a:ext cx="1741074" cy="635721"/>
          </a:xfrm>
          <a:prstGeom prst="rect">
            <a:avLst/>
          </a:prstGeom>
        </p:spPr>
      </p:pic>
      <p:sp>
        <p:nvSpPr>
          <p:cNvPr id="17" name="Content Placeholder 2">
            <a:extLst>
              <a:ext uri="{FF2B5EF4-FFF2-40B4-BE49-F238E27FC236}">
                <a16:creationId xmlns:a16="http://schemas.microsoft.com/office/drawing/2014/main" id="{9BE55C82-CB50-CA46-BF0F-002E80A5A747}"/>
              </a:ext>
            </a:extLst>
          </p:cNvPr>
          <p:cNvSpPr>
            <a:spLocks noGrp="1"/>
          </p:cNvSpPr>
          <p:nvPr>
            <p:ph idx="11"/>
          </p:nvPr>
        </p:nvSpPr>
        <p:spPr>
          <a:xfrm>
            <a:off x="848133" y="2065075"/>
            <a:ext cx="10760765" cy="458599"/>
          </a:xfrm>
        </p:spPr>
        <p:txBody>
          <a:bodyPr/>
          <a:lstStyle>
            <a:lvl1pPr marL="0" indent="0">
              <a:lnSpc>
                <a:spcPct val="100000"/>
              </a:lnSpc>
              <a:buNone/>
              <a:defRPr sz="2400" b="1">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pic>
        <p:nvPicPr>
          <p:cNvPr id="7" name="Picture 6" descr="A field of green grass&#10;&#10;Description automatically generated with medium confidence">
            <a:extLst>
              <a:ext uri="{FF2B5EF4-FFF2-40B4-BE49-F238E27FC236}">
                <a16:creationId xmlns:a16="http://schemas.microsoft.com/office/drawing/2014/main" id="{A6D3EFF8-7D5B-B141-C8A1-D31AA4B60C3A}"/>
              </a:ext>
            </a:extLst>
          </p:cNvPr>
          <p:cNvPicPr>
            <a:picLocks noGrp="1" noRot="1" noChangeAspect="1" noMove="1" noResize="1" noEditPoints="1" noAdjustHandles="1" noChangeArrowheads="1" noChangeShapeType="1" noCrop="1"/>
          </p:cNvPicPr>
          <p:nvPr userDrawn="1"/>
        </p:nvPicPr>
        <p:blipFill rotWithShape="1">
          <a:blip r:embed="rId4" cstate="email">
            <a:extLst>
              <a:ext uri="{28A0092B-C50C-407E-A947-70E740481C1C}">
                <a14:useLocalDpi xmlns:a14="http://schemas.microsoft.com/office/drawing/2010/main" val="0"/>
              </a:ext>
            </a:extLst>
          </a:blip>
          <a:srcRect/>
          <a:stretch/>
        </p:blipFill>
        <p:spPr>
          <a:xfrm>
            <a:off x="-1" y="0"/>
            <a:ext cx="12192001" cy="210491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22C4E97-0FE5-9037-EE1F-1B5F5E92F353}"/>
              </a:ext>
            </a:extLst>
          </p:cNvPr>
          <p:cNvPicPr>
            <a:picLocks noGrp="1" noRot="1" noChangeAspect="1" noMove="1" noResize="1" noEditPoints="1" noAdjustHandles="1" noChangeArrowheads="1" noChangeShapeType="1" noCrop="1"/>
          </p:cNvPicPr>
          <p:nvPr userDrawn="1"/>
        </p:nvPicPr>
        <p:blipFill rotWithShape="1">
          <a:blip r:embed="rId5" cstate="screen">
            <a:extLst>
              <a:ext uri="{28A0092B-C50C-407E-A947-70E740481C1C}">
                <a14:useLocalDpi xmlns:a14="http://schemas.microsoft.com/office/drawing/2010/main"/>
              </a:ext>
            </a:extLst>
          </a:blip>
          <a:srcRect/>
          <a:stretch/>
        </p:blipFill>
        <p:spPr>
          <a:xfrm>
            <a:off x="0" y="652615"/>
            <a:ext cx="12192000" cy="2565918"/>
          </a:xfrm>
          <a:prstGeom prst="rect">
            <a:avLst/>
          </a:prstGeom>
        </p:spPr>
      </p:pic>
    </p:spTree>
    <p:extLst>
      <p:ext uri="{BB962C8B-B14F-4D97-AF65-F5344CB8AC3E}">
        <p14:creationId xmlns:p14="http://schemas.microsoft.com/office/powerpoint/2010/main" val="220098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Voic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17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Fu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56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Opportuni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31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Be Counte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602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52C16D-6E95-1B46-9928-DC29E3A2BF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09595F-B825-1346-A4B2-88AA1D13BB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2A4D7-C5BE-B140-ABEB-CA8CED65C7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D518A-381E-C04E-A3FC-A84FA2F7B1EB}" type="datetimeFigureOut">
              <a:rPr lang="en-US" smtClean="0"/>
              <a:t>12/22/2022</a:t>
            </a:fld>
            <a:endParaRPr lang="en-US"/>
          </a:p>
        </p:txBody>
      </p:sp>
      <p:sp>
        <p:nvSpPr>
          <p:cNvPr id="5" name="Footer Placeholder 4">
            <a:extLst>
              <a:ext uri="{FF2B5EF4-FFF2-40B4-BE49-F238E27FC236}">
                <a16:creationId xmlns:a16="http://schemas.microsoft.com/office/drawing/2014/main" id="{07E55007-91FC-8947-BA21-E8ED464A39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1E3B5D-9B4E-9646-80E2-0643633C10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8657C-54C7-624B-9F58-C1306F9463BC}" type="slidenum">
              <a:rPr lang="en-US" smtClean="0"/>
              <a:t>‹#›</a:t>
            </a:fld>
            <a:endParaRPr lang="en-US"/>
          </a:p>
        </p:txBody>
      </p:sp>
    </p:spTree>
    <p:extLst>
      <p:ext uri="{BB962C8B-B14F-4D97-AF65-F5344CB8AC3E}">
        <p14:creationId xmlns:p14="http://schemas.microsoft.com/office/powerpoint/2010/main" val="2944180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51" r:id="rId4"/>
    <p:sldLayoutId id="2147483654" r:id="rId5"/>
    <p:sldLayoutId id="2147483660" r:id="rId6"/>
    <p:sldLayoutId id="214748366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http://www.nass.usda.gov/censu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04C50B88-31D4-184B-814D-D533F9E41650}"/>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a:xfrm>
            <a:off x="0" y="4329404"/>
            <a:ext cx="12192000" cy="2528596"/>
          </a:xfrm>
          <a:prstGeom prst="rect">
            <a:avLst/>
          </a:prstGeom>
        </p:spPr>
      </p:pic>
      <p:cxnSp>
        <p:nvCxnSpPr>
          <p:cNvPr id="7" name="Straight Connector 6">
            <a:extLst>
              <a:ext uri="{FF2B5EF4-FFF2-40B4-BE49-F238E27FC236}">
                <a16:creationId xmlns:a16="http://schemas.microsoft.com/office/drawing/2014/main" id="{C1A2388C-D886-EF4D-8130-B86BE2C78E4E}"/>
              </a:ext>
            </a:extLst>
          </p:cNvPr>
          <p:cNvCxnSpPr/>
          <p:nvPr/>
        </p:nvCxnSpPr>
        <p:spPr>
          <a:xfrm>
            <a:off x="6746789" y="5495297"/>
            <a:ext cx="0" cy="1016343"/>
          </a:xfrm>
          <a:prstGeom prst="line">
            <a:avLst/>
          </a:prstGeom>
          <a:ln w="9525"/>
        </p:spPr>
        <p:style>
          <a:lnRef idx="1">
            <a:schemeClr val="accent3"/>
          </a:lnRef>
          <a:fillRef idx="0">
            <a:schemeClr val="accent3"/>
          </a:fillRef>
          <a:effectRef idx="0">
            <a:schemeClr val="accent3"/>
          </a:effectRef>
          <a:fontRef idx="minor">
            <a:schemeClr val="tx1"/>
          </a:fontRef>
        </p:style>
      </p:cxnSp>
      <p:pic>
        <p:nvPicPr>
          <p:cNvPr id="5" name="Picture 4">
            <a:extLst>
              <a:ext uri="{FF2B5EF4-FFF2-40B4-BE49-F238E27FC236}">
                <a16:creationId xmlns:a16="http://schemas.microsoft.com/office/drawing/2014/main" id="{C13978F7-0570-AF4D-BA57-AE4FDE7C6EF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98753" y="199690"/>
            <a:ext cx="3917426" cy="1403743"/>
          </a:xfrm>
          <a:prstGeom prst="rect">
            <a:avLst/>
          </a:prstGeom>
        </p:spPr>
      </p:pic>
      <p:pic>
        <p:nvPicPr>
          <p:cNvPr id="20" name="Picture 19" descr="Graphical user interface, text&#10;&#10;Description automatically generated with medium confidence">
            <a:extLst>
              <a:ext uri="{FF2B5EF4-FFF2-40B4-BE49-F238E27FC236}">
                <a16:creationId xmlns:a16="http://schemas.microsoft.com/office/drawing/2014/main" id="{908B3C36-ED9C-C541-8AE0-B21045582169}"/>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tretch>
            <a:fillRect/>
          </a:stretch>
        </p:blipFill>
        <p:spPr>
          <a:xfrm>
            <a:off x="341873" y="5009290"/>
            <a:ext cx="6183573" cy="2473429"/>
          </a:xfrm>
          <a:prstGeom prst="rect">
            <a:avLst/>
          </a:prstGeom>
        </p:spPr>
      </p:pic>
      <p:sp>
        <p:nvSpPr>
          <p:cNvPr id="27" name="TextBox 26">
            <a:extLst>
              <a:ext uri="{FF2B5EF4-FFF2-40B4-BE49-F238E27FC236}">
                <a16:creationId xmlns:a16="http://schemas.microsoft.com/office/drawing/2014/main" id="{E44ADB5D-2DCB-F540-87D1-15D92DD873EB}"/>
              </a:ext>
            </a:extLst>
          </p:cNvPr>
          <p:cNvSpPr txBox="1"/>
          <p:nvPr/>
        </p:nvSpPr>
        <p:spPr>
          <a:xfrm>
            <a:off x="6867319" y="5011341"/>
            <a:ext cx="5451170" cy="1261884"/>
          </a:xfrm>
          <a:prstGeom prst="rect">
            <a:avLst/>
          </a:prstGeom>
          <a:noFill/>
        </p:spPr>
        <p:txBody>
          <a:bodyPr wrap="square" rtlCol="0">
            <a:spAutoFit/>
          </a:bodyPr>
          <a:lstStyle/>
          <a:p>
            <a:pPr algn="ctr"/>
            <a:r>
              <a:rPr lang="en-US" sz="3800" b="1" dirty="0">
                <a:solidFill>
                  <a:schemeClr val="bg1"/>
                </a:solidFill>
                <a:latin typeface="Calibri" panose="020F0502020204030204" pitchFamily="34" charset="0"/>
                <a:cs typeface="Calibri" panose="020F0502020204030204" pitchFamily="34" charset="0"/>
              </a:rPr>
              <a:t>Questionnaire </a:t>
            </a:r>
          </a:p>
          <a:p>
            <a:pPr algn="ctr"/>
            <a:r>
              <a:rPr lang="en-US" sz="3800" b="1" dirty="0">
                <a:solidFill>
                  <a:schemeClr val="bg1"/>
                </a:solidFill>
                <a:latin typeface="Calibri" panose="020F0502020204030204" pitchFamily="34" charset="0"/>
                <a:cs typeface="Calibri" panose="020F0502020204030204" pitchFamily="34" charset="0"/>
              </a:rPr>
              <a:t>Highlights </a:t>
            </a:r>
          </a:p>
        </p:txBody>
      </p:sp>
      <p:pic>
        <p:nvPicPr>
          <p:cNvPr id="12" name="Picture 11" descr="A screenshot of a video game&#10;&#10;Description automatically generated with low confidence">
            <a:extLst>
              <a:ext uri="{FF2B5EF4-FFF2-40B4-BE49-F238E27FC236}">
                <a16:creationId xmlns:a16="http://schemas.microsoft.com/office/drawing/2014/main" id="{6395EAAA-9480-4528-A47D-CEBFB121168B}"/>
              </a:ext>
            </a:extLst>
          </p:cNvPr>
          <p:cNvPicPr>
            <a:picLocks noChangeAspect="1"/>
          </p:cNvPicPr>
          <p:nvPr/>
        </p:nvPicPr>
        <p:blipFill rotWithShape="1">
          <a:blip r:embed="rId6"/>
          <a:srcRect l="35050" t="7737" r="34200" b="2256"/>
          <a:stretch/>
        </p:blipFill>
        <p:spPr>
          <a:xfrm>
            <a:off x="6955296" y="0"/>
            <a:ext cx="5223867" cy="6658310"/>
          </a:xfrm>
          <a:prstGeom prst="rect">
            <a:avLst/>
          </a:prstGeom>
        </p:spPr>
      </p:pic>
      <p:sp>
        <p:nvSpPr>
          <p:cNvPr id="10" name="Rectangle 9">
            <a:extLst>
              <a:ext uri="{FF2B5EF4-FFF2-40B4-BE49-F238E27FC236}">
                <a16:creationId xmlns:a16="http://schemas.microsoft.com/office/drawing/2014/main" id="{55589A68-8839-DA4E-A320-D8726421AB18}"/>
              </a:ext>
            </a:extLst>
          </p:cNvPr>
          <p:cNvSpPr/>
          <p:nvPr/>
        </p:nvSpPr>
        <p:spPr>
          <a:xfrm>
            <a:off x="6955296" y="4552950"/>
            <a:ext cx="5264458" cy="2163974"/>
          </a:xfrm>
          <a:prstGeom prst="rect">
            <a:avLst/>
          </a:prstGeom>
          <a:blipFill dpi="0" rotWithShape="1">
            <a:blip r:embed="rId7"/>
            <a:srcRect/>
            <a:tile tx="0" ty="0" sx="100000" sy="100000" flip="none" algn="tl"/>
          </a:blip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379A9C0-02B2-4A50-A902-6EEE23AC73A7}"/>
              </a:ext>
            </a:extLst>
          </p:cNvPr>
          <p:cNvSpPr txBox="1"/>
          <p:nvPr/>
        </p:nvSpPr>
        <p:spPr>
          <a:xfrm>
            <a:off x="7862075" y="5079091"/>
            <a:ext cx="3461657" cy="1200329"/>
          </a:xfrm>
          <a:prstGeom prst="rect">
            <a:avLst/>
          </a:prstGeom>
          <a:noFill/>
        </p:spPr>
        <p:txBody>
          <a:bodyPr wrap="square" rtlCol="0">
            <a:spAutoFit/>
          </a:bodyPr>
          <a:lstStyle/>
          <a:p>
            <a:pPr algn="ctr"/>
            <a:r>
              <a:rPr lang="en-US" sz="3600" dirty="0">
                <a:latin typeface="Georgia" panose="02040502050405020303" pitchFamily="18" charset="0"/>
              </a:rPr>
              <a:t>Questionnaire Highlights </a:t>
            </a:r>
          </a:p>
        </p:txBody>
      </p:sp>
      <p:sp>
        <p:nvSpPr>
          <p:cNvPr id="2" name="AutoShape 2">
            <a:extLst>
              <a:ext uri="{FF2B5EF4-FFF2-40B4-BE49-F238E27FC236}">
                <a16:creationId xmlns:a16="http://schemas.microsoft.com/office/drawing/2014/main" id="{539C1C9D-A37A-4315-A673-9EF05C184A6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a:extLst>
              <a:ext uri="{FF2B5EF4-FFF2-40B4-BE49-F238E27FC236}">
                <a16:creationId xmlns:a16="http://schemas.microsoft.com/office/drawing/2014/main" id="{5CD6F154-7884-4FD4-8578-579BAF93754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CEEA3452-13F4-44CC-B5DE-18C9DF8FF400}"/>
              </a:ext>
            </a:extLst>
          </p:cNvPr>
          <p:cNvPicPr>
            <a:picLocks noChangeAspect="1"/>
          </p:cNvPicPr>
          <p:nvPr/>
        </p:nvPicPr>
        <p:blipFill>
          <a:blip r:embed="rId8"/>
          <a:stretch>
            <a:fillRect/>
          </a:stretch>
        </p:blipFill>
        <p:spPr>
          <a:xfrm>
            <a:off x="1230946" y="475915"/>
            <a:ext cx="3962373" cy="5338776"/>
          </a:xfrm>
          <a:prstGeom prst="rect">
            <a:avLst/>
          </a:prstGeom>
        </p:spPr>
      </p:pic>
    </p:spTree>
    <p:extLst>
      <p:ext uri="{BB962C8B-B14F-4D97-AF65-F5344CB8AC3E}">
        <p14:creationId xmlns:p14="http://schemas.microsoft.com/office/powerpoint/2010/main" val="2650163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848136" y="336052"/>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848136" y="391090"/>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630601" y="2123363"/>
            <a:ext cx="10760765" cy="43435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9: Hay and Forage Crops &amp; Section 10: Cultivated Christmas Trees, Short Rotation Woody Crops, and Maple Syrup </a:t>
            </a:r>
          </a:p>
          <a:p>
            <a:r>
              <a:rPr lang="en-US" dirty="0">
                <a:latin typeface="Georgia" panose="02040502050405020303" pitchFamily="18" charset="0"/>
              </a:rPr>
              <a:t>Hay or forage crops cut or harvested from this operation in 2022 </a:t>
            </a:r>
          </a:p>
          <a:p>
            <a:pPr lvl="1"/>
            <a:r>
              <a:rPr lang="en-US" dirty="0">
                <a:latin typeface="Georgia" panose="02040502050405020303" pitchFamily="18" charset="0"/>
              </a:rPr>
              <a:t>Type of hay </a:t>
            </a:r>
          </a:p>
          <a:p>
            <a:pPr lvl="1"/>
            <a:r>
              <a:rPr lang="en-US" dirty="0">
                <a:latin typeface="Georgia" panose="02040502050405020303" pitchFamily="18" charset="0"/>
              </a:rPr>
              <a:t>Total Tons or Total number of bales </a:t>
            </a:r>
          </a:p>
          <a:p>
            <a:r>
              <a:rPr lang="en-US" dirty="0">
                <a:latin typeface="Georgia" panose="02040502050405020303" pitchFamily="18" charset="0"/>
              </a:rPr>
              <a:t>Christmas trees or woodland crops grown, harvested, or tapped on this operation in 2022.</a:t>
            </a:r>
          </a:p>
          <a:p>
            <a:pPr lvl="1"/>
            <a:r>
              <a:rPr lang="en-US" dirty="0">
                <a:latin typeface="Georgia" panose="02040502050405020303" pitchFamily="18" charset="0"/>
              </a:rPr>
              <a:t>Include your landlord’s share and crops grown under contract </a:t>
            </a:r>
          </a:p>
        </p:txBody>
      </p:sp>
    </p:spTree>
    <p:extLst>
      <p:ext uri="{BB962C8B-B14F-4D97-AF65-F5344CB8AC3E}">
        <p14:creationId xmlns:p14="http://schemas.microsoft.com/office/powerpoint/2010/main" val="36167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691867" y="293481"/>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691867" y="449857"/>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594974" y="1955091"/>
            <a:ext cx="10760765" cy="43435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10: Cultivated Christmas Trees, Short Rotation Woody Crops, and Maple Syrup </a:t>
            </a:r>
          </a:p>
          <a:p>
            <a:pPr marL="0" indent="0">
              <a:buNone/>
            </a:pPr>
            <a:r>
              <a:rPr lang="en-US" i="1" dirty="0">
                <a:latin typeface="Georgia" panose="02040502050405020303" pitchFamily="18" charset="0"/>
              </a:rPr>
              <a:t>Trees &amp; Woody Crop </a:t>
            </a:r>
            <a:r>
              <a:rPr lang="en-US" i="1" dirty="0" err="1">
                <a:latin typeface="Georgia" panose="02040502050405020303" pitchFamily="18" charset="0"/>
              </a:rPr>
              <a:t>cont</a:t>
            </a:r>
            <a:r>
              <a:rPr lang="en-US" i="1" dirty="0">
                <a:latin typeface="Georgia" panose="02040502050405020303" pitchFamily="18" charset="0"/>
              </a:rPr>
              <a:t>:</a:t>
            </a:r>
            <a:endParaRPr lang="en-US" dirty="0"/>
          </a:p>
          <a:p>
            <a:pPr lvl="1"/>
            <a:r>
              <a:rPr lang="en-US" dirty="0">
                <a:latin typeface="Georgia" panose="02040502050405020303" pitchFamily="18" charset="0"/>
              </a:rPr>
              <a:t>Only record Cut Christmas Trees in this section. Any trees sold live (balled and </a:t>
            </a:r>
            <a:r>
              <a:rPr lang="en-US" dirty="0" err="1">
                <a:latin typeface="Georgia" panose="02040502050405020303" pitchFamily="18" charset="0"/>
              </a:rPr>
              <a:t>burlapped</a:t>
            </a:r>
            <a:r>
              <a:rPr lang="en-US" dirty="0">
                <a:latin typeface="Georgia" panose="02040502050405020303" pitchFamily="18" charset="0"/>
              </a:rPr>
              <a:t>) go with the Nursery Crops in Section 12.</a:t>
            </a:r>
          </a:p>
          <a:p>
            <a:pPr lvl="1"/>
            <a:r>
              <a:rPr lang="en-US" dirty="0">
                <a:latin typeface="Georgia" panose="02040502050405020303" pitchFamily="18" charset="0"/>
              </a:rPr>
              <a:t>Nursery trees go in Section 12. Timber/firewood goes counts as “woods” in Section 2</a:t>
            </a:r>
          </a:p>
          <a:p>
            <a:pPr lvl="1"/>
            <a:r>
              <a:rPr lang="en-US" dirty="0">
                <a:latin typeface="Georgia" panose="02040502050405020303" pitchFamily="18" charset="0"/>
              </a:rPr>
              <a:t>Review the definition of Short Rotation Woody Crops. </a:t>
            </a:r>
          </a:p>
          <a:p>
            <a:pPr lvl="1"/>
            <a:r>
              <a:rPr lang="en-US" dirty="0">
                <a:latin typeface="Georgia" panose="02040502050405020303" pitchFamily="18" charset="0"/>
              </a:rPr>
              <a:t>Record only maple taps, not maple trees or acres of sugarbush.</a:t>
            </a:r>
          </a:p>
          <a:p>
            <a:endParaRPr lang="en-US" i="1" dirty="0">
              <a:latin typeface="Georgia" panose="02040502050405020303" pitchFamily="18" charset="0"/>
            </a:endParaRPr>
          </a:p>
        </p:txBody>
      </p:sp>
    </p:spTree>
    <p:extLst>
      <p:ext uri="{BB962C8B-B14F-4D97-AF65-F5344CB8AC3E}">
        <p14:creationId xmlns:p14="http://schemas.microsoft.com/office/powerpoint/2010/main" val="2303315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715617" y="432808"/>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715617" y="544860"/>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618725" y="1969593"/>
            <a:ext cx="10760765" cy="43435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11: Field Crops </a:t>
            </a:r>
          </a:p>
          <a:p>
            <a:r>
              <a:rPr lang="en-US" dirty="0">
                <a:latin typeface="Georgia" panose="02040502050405020303" pitchFamily="18" charset="0"/>
              </a:rPr>
              <a:t>Please double check Crop Codes </a:t>
            </a:r>
          </a:p>
          <a:p>
            <a:pPr lvl="1"/>
            <a:r>
              <a:rPr lang="en-US" dirty="0">
                <a:latin typeface="Georgia" panose="02040502050405020303" pitchFamily="18" charset="0"/>
              </a:rPr>
              <a:t>Ex. Hemp for fiber (2615), Hemp for floral (2620)</a:t>
            </a:r>
          </a:p>
          <a:p>
            <a:r>
              <a:rPr lang="en-US" dirty="0">
                <a:latin typeface="Georgia" panose="02040502050405020303" pitchFamily="18" charset="0"/>
              </a:rPr>
              <a:t>Verify grass and alfalfa harvested for seed and leave a comment. </a:t>
            </a:r>
          </a:p>
          <a:p>
            <a:r>
              <a:rPr lang="en-US" dirty="0">
                <a:latin typeface="Georgia" panose="02040502050405020303" pitchFamily="18" charset="0"/>
              </a:rPr>
              <a:t>Write clear and legible </a:t>
            </a:r>
          </a:p>
          <a:p>
            <a:pPr lvl="1"/>
            <a:r>
              <a:rPr lang="en-US" dirty="0">
                <a:latin typeface="Georgia" panose="02040502050405020303" pitchFamily="18" charset="0"/>
              </a:rPr>
              <a:t>Avoid notes written in the border – Use extra paper</a:t>
            </a:r>
          </a:p>
          <a:p>
            <a:r>
              <a:rPr lang="en-US" dirty="0">
                <a:latin typeface="Georgia" panose="02040502050405020303" pitchFamily="18" charset="0"/>
              </a:rPr>
              <a:t>Record: Acres harvested, Yield, Irrigated and Gross Value of Sales in dollars </a:t>
            </a:r>
          </a:p>
          <a:p>
            <a:pPr lvl="1"/>
            <a:r>
              <a:rPr lang="en-US" dirty="0">
                <a:latin typeface="Georgia" panose="02040502050405020303" pitchFamily="18" charset="0"/>
              </a:rPr>
              <a:t>Irrigated acres should not be more than recorded in Irrigation section </a:t>
            </a:r>
          </a:p>
        </p:txBody>
      </p:sp>
    </p:spTree>
    <p:extLst>
      <p:ext uri="{BB962C8B-B14F-4D97-AF65-F5344CB8AC3E}">
        <p14:creationId xmlns:p14="http://schemas.microsoft.com/office/powerpoint/2010/main" val="1873419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563217" y="430453"/>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641308" y="553766"/>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563217" y="1741714"/>
            <a:ext cx="11887200" cy="45625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i="1" dirty="0">
                <a:latin typeface="Georgia" panose="02040502050405020303" pitchFamily="18" charset="0"/>
              </a:rPr>
              <a:t>Section 12: Nursery, Greenhouse, Floriculture, SOD, Mushrooms, Vegetable Seeds, and Propagative </a:t>
            </a:r>
          </a:p>
          <a:p>
            <a:r>
              <a:rPr lang="en-US" sz="2200" dirty="0">
                <a:latin typeface="Georgia" panose="02040502050405020303" pitchFamily="18" charset="0"/>
              </a:rPr>
              <a:t>Record:</a:t>
            </a:r>
          </a:p>
          <a:p>
            <a:pPr lvl="1"/>
            <a:r>
              <a:rPr lang="en-US" sz="2200" dirty="0">
                <a:latin typeface="Georgia" panose="02040502050405020303" pitchFamily="18" charset="0"/>
              </a:rPr>
              <a:t>Acres protected and Open </a:t>
            </a:r>
          </a:p>
          <a:p>
            <a:pPr lvl="2"/>
            <a:r>
              <a:rPr lang="en-US" sz="2200" dirty="0">
                <a:latin typeface="Georgia" panose="02040502050405020303" pitchFamily="18" charset="0"/>
              </a:rPr>
              <a:t>Total area and Irrigated Area </a:t>
            </a:r>
          </a:p>
          <a:p>
            <a:pPr lvl="1"/>
            <a:r>
              <a:rPr lang="en-US" sz="2200" dirty="0">
                <a:latin typeface="Georgia" panose="02040502050405020303" pitchFamily="18" charset="0"/>
              </a:rPr>
              <a:t>Acres harvested, and Gross Value of Sales in dollars </a:t>
            </a:r>
          </a:p>
          <a:p>
            <a:pPr lvl="2"/>
            <a:r>
              <a:rPr lang="en-US" sz="2200" dirty="0">
                <a:latin typeface="Georgia" panose="02040502050405020303" pitchFamily="18" charset="0"/>
              </a:rPr>
              <a:t>Irrigated acres should not be more than recorded in Irrigation section </a:t>
            </a:r>
          </a:p>
          <a:p>
            <a:r>
              <a:rPr lang="en-US" sz="2200" dirty="0">
                <a:latin typeface="Georgia" panose="02040502050405020303" pitchFamily="18" charset="0"/>
              </a:rPr>
              <a:t>Write clear and legible </a:t>
            </a:r>
          </a:p>
          <a:p>
            <a:pPr lvl="1"/>
            <a:r>
              <a:rPr lang="en-US" sz="2200" dirty="0">
                <a:latin typeface="Georgia" panose="02040502050405020303" pitchFamily="18" charset="0"/>
              </a:rPr>
              <a:t>Avoid notes written in the border – Use extra paper</a:t>
            </a:r>
          </a:p>
          <a:p>
            <a:pPr lvl="1"/>
            <a:r>
              <a:rPr lang="en-US" sz="2200" dirty="0">
                <a:latin typeface="Georgia" panose="02040502050405020303" pitchFamily="18" charset="0"/>
              </a:rPr>
              <a:t>Make sure your codes are correct </a:t>
            </a:r>
          </a:p>
        </p:txBody>
      </p:sp>
    </p:spTree>
    <p:extLst>
      <p:ext uri="{BB962C8B-B14F-4D97-AF65-F5344CB8AC3E}">
        <p14:creationId xmlns:p14="http://schemas.microsoft.com/office/powerpoint/2010/main" val="166310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563217" y="430453"/>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641308" y="553766"/>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563217" y="1741714"/>
            <a:ext cx="11085988" cy="45625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i="1" dirty="0">
                <a:latin typeface="Georgia" panose="02040502050405020303" pitchFamily="18" charset="0"/>
              </a:rPr>
              <a:t>Section 12: Nursery, Greenhouse, Floriculture, SOD, Mushrooms, Vegetable Seeds, and Propagative </a:t>
            </a:r>
          </a:p>
          <a:p>
            <a:r>
              <a:rPr lang="en-US" dirty="0">
                <a:latin typeface="Georgia" panose="02040502050405020303" pitchFamily="18" charset="0"/>
              </a:rPr>
              <a:t>Remember: </a:t>
            </a:r>
          </a:p>
          <a:p>
            <a:pPr lvl="1"/>
            <a:r>
              <a:rPr lang="en-US" dirty="0">
                <a:latin typeface="Georgia" panose="02040502050405020303" pitchFamily="18" charset="0"/>
              </a:rPr>
              <a:t>Don’t code Vegetables grown in the open in this section.</a:t>
            </a:r>
          </a:p>
          <a:p>
            <a:pPr lvl="2"/>
            <a:r>
              <a:rPr lang="en-US" sz="2400" dirty="0">
                <a:latin typeface="Georgia" panose="02040502050405020303" pitchFamily="18" charset="0"/>
              </a:rPr>
              <a:t> Use Section 13 instead.</a:t>
            </a:r>
          </a:p>
          <a:p>
            <a:pPr lvl="1"/>
            <a:r>
              <a:rPr lang="en-US" dirty="0">
                <a:latin typeface="Georgia" panose="02040502050405020303" pitchFamily="18" charset="0"/>
              </a:rPr>
              <a:t>If crops are being started in greenhouses, then transplanted to the operator’s own fields (thinking tobacco and tomatoes in particular) then they should not be counted in this section.</a:t>
            </a:r>
          </a:p>
          <a:p>
            <a:pPr lvl="2"/>
            <a:r>
              <a:rPr lang="en-US" dirty="0">
                <a:latin typeface="Georgia" panose="02040502050405020303" pitchFamily="18" charset="0"/>
              </a:rPr>
              <a:t>If you are SELLING tobacco or vegetable plants started in greenhouses to others who will then transplant them into their fields, then include them here.</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3194664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679991" y="378623"/>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788759" y="430453"/>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416859" y="2097595"/>
            <a:ext cx="11443447" cy="39399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13: Vegetables, Potatoes, and Melons, Section 14: Fruit, Nuts, and Berries </a:t>
            </a:r>
          </a:p>
          <a:p>
            <a:r>
              <a:rPr lang="en-US" dirty="0">
                <a:latin typeface="Georgia" panose="02040502050405020303" pitchFamily="18" charset="0"/>
              </a:rPr>
              <a:t>Record: Acres harvested, Yield, Irrigated and Gross Value of Sales in dollars for Vegetables, Fruits &amp; Nuts, and Berries. </a:t>
            </a:r>
          </a:p>
          <a:p>
            <a:pPr lvl="1"/>
            <a:r>
              <a:rPr lang="en-US" dirty="0">
                <a:latin typeface="Georgia" panose="02040502050405020303" pitchFamily="18" charset="0"/>
              </a:rPr>
              <a:t>Be careful to keep Berry acres and sales separate </a:t>
            </a:r>
          </a:p>
          <a:p>
            <a:pPr lvl="1"/>
            <a:r>
              <a:rPr lang="en-US" dirty="0">
                <a:latin typeface="Georgia" panose="02040502050405020303" pitchFamily="18" charset="0"/>
              </a:rPr>
              <a:t>Irrigated acres should not be more than recorded in Irrigation section </a:t>
            </a:r>
          </a:p>
          <a:p>
            <a:r>
              <a:rPr lang="en-US" dirty="0">
                <a:latin typeface="Georgia" panose="02040502050405020303" pitchFamily="18" charset="0"/>
              </a:rPr>
              <a:t>Please double check Crop Codes </a:t>
            </a:r>
          </a:p>
          <a:p>
            <a:pPr lvl="1"/>
            <a:r>
              <a:rPr lang="en-US" dirty="0">
                <a:latin typeface="Georgia" panose="02040502050405020303" pitchFamily="18" charset="0"/>
              </a:rPr>
              <a:t>Ex. Sweet (345) and Cherries, Tart (587)</a:t>
            </a:r>
          </a:p>
          <a:p>
            <a:pPr lvl="1"/>
            <a:r>
              <a:rPr lang="en-US" dirty="0">
                <a:latin typeface="Georgia" panose="02040502050405020303" pitchFamily="18" charset="0"/>
              </a:rPr>
              <a:t>Write clear and legible </a:t>
            </a:r>
          </a:p>
          <a:p>
            <a:pPr lvl="1"/>
            <a:r>
              <a:rPr lang="en-US" sz="2400" dirty="0">
                <a:latin typeface="Georgia" panose="02040502050405020303" pitchFamily="18" charset="0"/>
              </a:rPr>
              <a:t>Avoid notes written in the border – Use extra paper</a:t>
            </a:r>
          </a:p>
          <a:p>
            <a:pPr marL="0" indent="0">
              <a:buNone/>
            </a:pPr>
            <a:endParaRPr lang="en-US" sz="2200" dirty="0">
              <a:latin typeface="Georgia" panose="02040502050405020303" pitchFamily="18" charset="0"/>
            </a:endParaRPr>
          </a:p>
        </p:txBody>
      </p:sp>
    </p:spTree>
    <p:extLst>
      <p:ext uri="{BB962C8B-B14F-4D97-AF65-F5344CB8AC3E}">
        <p14:creationId xmlns:p14="http://schemas.microsoft.com/office/powerpoint/2010/main" val="40382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679991" y="283029"/>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800634" y="437982"/>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374276" y="1942641"/>
            <a:ext cx="11489173" cy="44773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i="1" dirty="0">
                <a:latin typeface="Georgia" panose="02040502050405020303" pitchFamily="18" charset="0"/>
              </a:rPr>
              <a:t>Livestock Sections: Section 15 – Section 19</a:t>
            </a:r>
          </a:p>
          <a:p>
            <a:r>
              <a:rPr lang="en-US" dirty="0">
                <a:latin typeface="Georgia" panose="02040502050405020303" pitchFamily="18" charset="0"/>
              </a:rPr>
              <a:t>Record: Number on this operations, Total number sold or moved in 2022, Gross values of Sales (dollars), Products produced (wool, milk sales)</a:t>
            </a:r>
          </a:p>
          <a:p>
            <a:pPr lvl="1"/>
            <a:r>
              <a:rPr lang="en-US" dirty="0">
                <a:latin typeface="Georgia" panose="02040502050405020303" pitchFamily="18" charset="0"/>
              </a:rPr>
              <a:t>Breakdown by type - </a:t>
            </a:r>
            <a:r>
              <a:rPr lang="en-US" i="1" dirty="0">
                <a:latin typeface="Georgia" panose="02040502050405020303" pitchFamily="18" charset="0"/>
              </a:rPr>
              <a:t>Cattle and Calves, Hogs and Pigs, Horses, Ponies, Mules, Burros, and Donkeys, Sheep and Goats , &amp; Aquaculture </a:t>
            </a:r>
          </a:p>
          <a:p>
            <a:pPr lvl="2"/>
            <a:r>
              <a:rPr lang="en-US" dirty="0">
                <a:latin typeface="Georgia" panose="02040502050405020303" pitchFamily="18" charset="0"/>
              </a:rPr>
              <a:t>Exclude pets.</a:t>
            </a:r>
          </a:p>
          <a:p>
            <a:r>
              <a:rPr lang="en-US" dirty="0">
                <a:latin typeface="Georgia" panose="02040502050405020303" pitchFamily="18" charset="0"/>
              </a:rPr>
              <a:t>Write clear and legible </a:t>
            </a:r>
          </a:p>
          <a:p>
            <a:pPr lvl="1"/>
            <a:r>
              <a:rPr lang="en-US" sz="2400" dirty="0">
                <a:latin typeface="Georgia" panose="02040502050405020303" pitchFamily="18" charset="0"/>
              </a:rPr>
              <a:t>Avoid notes written in the border – Use extra paper</a:t>
            </a:r>
          </a:p>
          <a:p>
            <a:r>
              <a:rPr lang="en-US" dirty="0">
                <a:latin typeface="Georgia" panose="02040502050405020303" pitchFamily="18" charset="0"/>
              </a:rPr>
              <a:t>Remember: Milk sales are marketing contracts, not production contracts.</a:t>
            </a:r>
          </a:p>
          <a:p>
            <a:pPr marL="0" indent="0">
              <a:buNone/>
            </a:pPr>
            <a:endParaRPr lang="en-US" dirty="0">
              <a:latin typeface="Georgia" panose="02040502050405020303" pitchFamily="18" charset="0"/>
            </a:endParaRPr>
          </a:p>
          <a:p>
            <a:pPr marL="0" indent="0">
              <a:buNone/>
            </a:pPr>
            <a:endParaRPr lang="en-US" sz="2200" dirty="0">
              <a:latin typeface="Georgia" panose="02040502050405020303" pitchFamily="18" charset="0"/>
            </a:endParaRPr>
          </a:p>
        </p:txBody>
      </p:sp>
    </p:spTree>
    <p:extLst>
      <p:ext uri="{BB962C8B-B14F-4D97-AF65-F5344CB8AC3E}">
        <p14:creationId xmlns:p14="http://schemas.microsoft.com/office/powerpoint/2010/main" val="21455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763118" y="293481"/>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763118" y="293481"/>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583114" y="1983179"/>
            <a:ext cx="11443447" cy="49955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Livestock Sections: Section 15 – Section 19</a:t>
            </a:r>
          </a:p>
          <a:p>
            <a:r>
              <a:rPr lang="en-US" sz="2200" dirty="0">
                <a:latin typeface="Georgia" panose="02040502050405020303" pitchFamily="18" charset="0"/>
              </a:rPr>
              <a:t>Record the type of operation for Hogs:</a:t>
            </a:r>
          </a:p>
          <a:p>
            <a:pPr lvl="1"/>
            <a:r>
              <a:rPr lang="en-US" sz="2200" dirty="0">
                <a:latin typeface="Georgia" panose="02040502050405020303" pitchFamily="18" charset="0"/>
              </a:rPr>
              <a:t>Independent, </a:t>
            </a:r>
            <a:r>
              <a:rPr lang="en-US" sz="2200" dirty="0" err="1">
                <a:latin typeface="Georgia" panose="02040502050405020303" pitchFamily="18" charset="0"/>
              </a:rPr>
              <a:t>Contractee</a:t>
            </a:r>
            <a:r>
              <a:rPr lang="en-US" sz="2200" dirty="0">
                <a:latin typeface="Georgia" panose="02040502050405020303" pitchFamily="18" charset="0"/>
              </a:rPr>
              <a:t>, or Contractor or Integrator. </a:t>
            </a:r>
          </a:p>
          <a:p>
            <a:r>
              <a:rPr lang="en-US" sz="2200" dirty="0">
                <a:latin typeface="Georgia" panose="02040502050405020303" pitchFamily="18" charset="0"/>
              </a:rPr>
              <a:t>Remember the Hogs Section is unique during Census:</a:t>
            </a:r>
          </a:p>
          <a:p>
            <a:pPr lvl="2"/>
            <a:r>
              <a:rPr lang="en-US" sz="2200" dirty="0">
                <a:latin typeface="Georgia" panose="02040502050405020303" pitchFamily="18" charset="0"/>
              </a:rPr>
              <a:t>Quarterly Hog Report: We are asking about hogs owned, regardless of location, hog </a:t>
            </a:r>
            <a:r>
              <a:rPr lang="en-US" sz="2200" dirty="0" err="1">
                <a:latin typeface="Georgia" panose="02040502050405020303" pitchFamily="18" charset="0"/>
              </a:rPr>
              <a:t>contractees</a:t>
            </a:r>
            <a:r>
              <a:rPr lang="en-US" sz="2200" dirty="0">
                <a:latin typeface="Georgia" panose="02040502050405020303" pitchFamily="18" charset="0"/>
              </a:rPr>
              <a:t> are excluded.</a:t>
            </a:r>
          </a:p>
          <a:p>
            <a:pPr lvl="2"/>
            <a:r>
              <a:rPr lang="en-US" sz="2200" dirty="0">
                <a:latin typeface="Georgia" panose="02040502050405020303" pitchFamily="18" charset="0"/>
              </a:rPr>
              <a:t>Census: We are asking about hogs on the operation, regardless of ownership. Hog </a:t>
            </a:r>
            <a:r>
              <a:rPr lang="en-US" sz="2200" dirty="0" err="1">
                <a:latin typeface="Georgia" panose="02040502050405020303" pitchFamily="18" charset="0"/>
              </a:rPr>
              <a:t>contractees</a:t>
            </a:r>
            <a:r>
              <a:rPr lang="en-US" sz="2200" dirty="0">
                <a:latin typeface="Georgia" panose="02040502050405020303" pitchFamily="18" charset="0"/>
              </a:rPr>
              <a:t> are contacted. Hog contractors may also be contacted as well, but they’ll need to be reminded to only report the number of hogs on their own operation and to exclude any being raised by </a:t>
            </a:r>
            <a:r>
              <a:rPr lang="en-US" sz="2200" dirty="0" err="1">
                <a:latin typeface="Georgia" panose="02040502050405020303" pitchFamily="18" charset="0"/>
              </a:rPr>
              <a:t>contractees</a:t>
            </a:r>
            <a:r>
              <a:rPr lang="en-US" sz="2200" dirty="0">
                <a:latin typeface="Georgia" panose="02040502050405020303" pitchFamily="18" charset="0"/>
              </a:rPr>
              <a:t>.</a:t>
            </a:r>
          </a:p>
          <a:p>
            <a:endParaRPr lang="en-US" sz="2200" dirty="0">
              <a:latin typeface="Georgia" panose="02040502050405020303" pitchFamily="18" charset="0"/>
            </a:endParaRPr>
          </a:p>
        </p:txBody>
      </p:sp>
    </p:spTree>
    <p:extLst>
      <p:ext uri="{BB962C8B-B14F-4D97-AF65-F5344CB8AC3E}">
        <p14:creationId xmlns:p14="http://schemas.microsoft.com/office/powerpoint/2010/main" val="1161349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454360" y="453418"/>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532450" y="553766"/>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301918" y="1974281"/>
            <a:ext cx="11588163" cy="43299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20: Poultry</a:t>
            </a:r>
          </a:p>
          <a:p>
            <a:r>
              <a:rPr lang="en-US" dirty="0">
                <a:latin typeface="Georgia" panose="02040502050405020303" pitchFamily="18" charset="0"/>
              </a:rPr>
              <a:t>Value of sales &amp; type of poultry hatched in the operation’s hatcheries in 2022 </a:t>
            </a:r>
          </a:p>
          <a:p>
            <a:r>
              <a:rPr lang="en-US" dirty="0">
                <a:latin typeface="Georgia" panose="02040502050405020303" pitchFamily="18" charset="0"/>
              </a:rPr>
              <a:t>Record type of Poultry</a:t>
            </a:r>
          </a:p>
          <a:p>
            <a:pPr lvl="1"/>
            <a:r>
              <a:rPr lang="en-US" dirty="0">
                <a:latin typeface="Georgia" panose="02040502050405020303" pitchFamily="18" charset="0"/>
              </a:rPr>
              <a:t>Type of Chickens </a:t>
            </a:r>
          </a:p>
          <a:p>
            <a:pPr lvl="2"/>
            <a:r>
              <a:rPr lang="en-US" dirty="0">
                <a:latin typeface="Georgia" panose="02040502050405020303" pitchFamily="18" charset="0"/>
              </a:rPr>
              <a:t>Broilers, Table egg layers, Hatching Layers meat-type, Pullets, </a:t>
            </a:r>
          </a:p>
          <a:p>
            <a:pPr lvl="1"/>
            <a:r>
              <a:rPr lang="en-US" dirty="0">
                <a:latin typeface="Georgia" panose="02040502050405020303" pitchFamily="18" charset="0"/>
              </a:rPr>
              <a:t>Turkeys </a:t>
            </a:r>
          </a:p>
          <a:p>
            <a:pPr lvl="2"/>
            <a:r>
              <a:rPr lang="en-US" dirty="0">
                <a:latin typeface="Georgia" panose="02040502050405020303" pitchFamily="18" charset="0"/>
              </a:rPr>
              <a:t>Meat (exclude breeders), Hens and toms for breeding, Brooders, etc. </a:t>
            </a:r>
          </a:p>
          <a:p>
            <a:pPr lvl="1"/>
            <a:r>
              <a:rPr lang="en-US" dirty="0">
                <a:latin typeface="Georgia" panose="02040502050405020303" pitchFamily="18" charset="0"/>
              </a:rPr>
              <a:t>Other meat </a:t>
            </a:r>
          </a:p>
          <a:p>
            <a:pPr lvl="2"/>
            <a:r>
              <a:rPr lang="en-US" dirty="0">
                <a:latin typeface="Georgia" panose="02040502050405020303" pitchFamily="18" charset="0"/>
              </a:rPr>
              <a:t>Make sure code is neat and legible </a:t>
            </a:r>
          </a:p>
          <a:p>
            <a:pPr marL="0" indent="0">
              <a:buNone/>
            </a:pPr>
            <a:endParaRPr lang="en-US" sz="2200" dirty="0">
              <a:latin typeface="Georgia" panose="02040502050405020303" pitchFamily="18" charset="0"/>
            </a:endParaRPr>
          </a:p>
        </p:txBody>
      </p:sp>
    </p:spTree>
    <p:extLst>
      <p:ext uri="{BB962C8B-B14F-4D97-AF65-F5344CB8AC3E}">
        <p14:creationId xmlns:p14="http://schemas.microsoft.com/office/powerpoint/2010/main" val="1229335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739367" y="293481"/>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871887" y="430453"/>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332509" y="1876302"/>
            <a:ext cx="11527797" cy="45512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21: Colonies of Honey Bees, Section 22: Other Livestock, &amp; Section 23: Livestock Products </a:t>
            </a:r>
          </a:p>
          <a:p>
            <a:r>
              <a:rPr lang="en-US" sz="2200" dirty="0">
                <a:latin typeface="Georgia" panose="02040502050405020303" pitchFamily="18" charset="0"/>
              </a:rPr>
              <a:t>Record: N</a:t>
            </a:r>
            <a:r>
              <a:rPr lang="en-US" dirty="0">
                <a:latin typeface="Georgia" panose="02040502050405020303" pitchFamily="18" charset="0"/>
              </a:rPr>
              <a:t>umber on this operations, Total number sold or moved in 2022, Gross values of Sales (dollars), Products produced (honey, quantity produced)</a:t>
            </a:r>
          </a:p>
          <a:p>
            <a:r>
              <a:rPr lang="en-US" dirty="0">
                <a:latin typeface="Georgia" panose="02040502050405020303" pitchFamily="18" charset="0"/>
              </a:rPr>
              <a:t>Write clear and legible </a:t>
            </a:r>
          </a:p>
          <a:p>
            <a:pPr lvl="1"/>
            <a:r>
              <a:rPr lang="en-US" sz="2400" dirty="0">
                <a:latin typeface="Georgia" panose="02040502050405020303" pitchFamily="18" charset="0"/>
              </a:rPr>
              <a:t>Avoid notes written in the border – Use extra paper </a:t>
            </a:r>
          </a:p>
          <a:p>
            <a:pPr lvl="1"/>
            <a:r>
              <a:rPr lang="en-US" dirty="0">
                <a:latin typeface="Georgia" panose="02040502050405020303" pitchFamily="18" charset="0"/>
              </a:rPr>
              <a:t>Please double check Crop Codes </a:t>
            </a:r>
          </a:p>
          <a:p>
            <a:pPr marL="914400" lvl="2" indent="0">
              <a:buNone/>
            </a:pPr>
            <a:endParaRPr lang="en-US" sz="1200" dirty="0">
              <a:latin typeface="Georgia" panose="02040502050405020303" pitchFamily="18" charset="0"/>
            </a:endParaRPr>
          </a:p>
          <a:p>
            <a:pPr marL="914400" lvl="2" indent="0">
              <a:buNone/>
            </a:pPr>
            <a:endParaRPr lang="en-US" sz="1400" dirty="0">
              <a:latin typeface="Georgia" panose="02040502050405020303" pitchFamily="18" charset="0"/>
            </a:endParaRPr>
          </a:p>
          <a:p>
            <a:pPr marL="0" indent="0">
              <a:buNone/>
            </a:pPr>
            <a:endParaRPr lang="en-US" i="1" dirty="0">
              <a:latin typeface="Georgia" panose="02040502050405020303" pitchFamily="18" charset="0"/>
            </a:endParaRPr>
          </a:p>
          <a:p>
            <a:endParaRPr lang="en-US" i="1" dirty="0">
              <a:latin typeface="Georgia" panose="02040502050405020303" pitchFamily="18" charset="0"/>
            </a:endParaRPr>
          </a:p>
        </p:txBody>
      </p:sp>
    </p:spTree>
    <p:extLst>
      <p:ext uri="{BB962C8B-B14F-4D97-AF65-F5344CB8AC3E}">
        <p14:creationId xmlns:p14="http://schemas.microsoft.com/office/powerpoint/2010/main" val="152290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04C50B88-31D4-184B-814D-D533F9E41650}"/>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a:xfrm>
            <a:off x="0" y="4329404"/>
            <a:ext cx="12192000" cy="2528596"/>
          </a:xfrm>
          <a:prstGeom prst="rect">
            <a:avLst/>
          </a:prstGeom>
        </p:spPr>
      </p:pic>
      <p:cxnSp>
        <p:nvCxnSpPr>
          <p:cNvPr id="7" name="Straight Connector 6">
            <a:extLst>
              <a:ext uri="{FF2B5EF4-FFF2-40B4-BE49-F238E27FC236}">
                <a16:creationId xmlns:a16="http://schemas.microsoft.com/office/drawing/2014/main" id="{C1A2388C-D886-EF4D-8130-B86BE2C78E4E}"/>
              </a:ext>
            </a:extLst>
          </p:cNvPr>
          <p:cNvCxnSpPr/>
          <p:nvPr/>
        </p:nvCxnSpPr>
        <p:spPr>
          <a:xfrm>
            <a:off x="6746789" y="5495297"/>
            <a:ext cx="0" cy="1016343"/>
          </a:xfrm>
          <a:prstGeom prst="line">
            <a:avLst/>
          </a:prstGeom>
          <a:ln w="9525"/>
        </p:spPr>
        <p:style>
          <a:lnRef idx="1">
            <a:schemeClr val="accent3"/>
          </a:lnRef>
          <a:fillRef idx="0">
            <a:schemeClr val="accent3"/>
          </a:fillRef>
          <a:effectRef idx="0">
            <a:schemeClr val="accent3"/>
          </a:effectRef>
          <a:fontRef idx="minor">
            <a:schemeClr val="tx1"/>
          </a:fontRef>
        </p:style>
      </p:cxnSp>
      <p:pic>
        <p:nvPicPr>
          <p:cNvPr id="5" name="Picture 4">
            <a:extLst>
              <a:ext uri="{FF2B5EF4-FFF2-40B4-BE49-F238E27FC236}">
                <a16:creationId xmlns:a16="http://schemas.microsoft.com/office/drawing/2014/main" id="{C13978F7-0570-AF4D-BA57-AE4FDE7C6EF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98753" y="199690"/>
            <a:ext cx="3917426" cy="1403743"/>
          </a:xfrm>
          <a:prstGeom prst="rect">
            <a:avLst/>
          </a:prstGeom>
        </p:spPr>
      </p:pic>
      <p:pic>
        <p:nvPicPr>
          <p:cNvPr id="20" name="Picture 19" descr="Graphical user interface, text&#10;&#10;Description automatically generated with medium confidence">
            <a:extLst>
              <a:ext uri="{FF2B5EF4-FFF2-40B4-BE49-F238E27FC236}">
                <a16:creationId xmlns:a16="http://schemas.microsoft.com/office/drawing/2014/main" id="{908B3C36-ED9C-C541-8AE0-B21045582169}"/>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tretch>
            <a:fillRect/>
          </a:stretch>
        </p:blipFill>
        <p:spPr>
          <a:xfrm>
            <a:off x="341873" y="5009290"/>
            <a:ext cx="6183573" cy="2473429"/>
          </a:xfrm>
          <a:prstGeom prst="rect">
            <a:avLst/>
          </a:prstGeom>
        </p:spPr>
      </p:pic>
      <p:sp>
        <p:nvSpPr>
          <p:cNvPr id="27" name="TextBox 26">
            <a:extLst>
              <a:ext uri="{FF2B5EF4-FFF2-40B4-BE49-F238E27FC236}">
                <a16:creationId xmlns:a16="http://schemas.microsoft.com/office/drawing/2014/main" id="{E44ADB5D-2DCB-F540-87D1-15D92DD873EB}"/>
              </a:ext>
            </a:extLst>
          </p:cNvPr>
          <p:cNvSpPr txBox="1"/>
          <p:nvPr/>
        </p:nvSpPr>
        <p:spPr>
          <a:xfrm>
            <a:off x="6867319" y="5011341"/>
            <a:ext cx="5451170" cy="1261884"/>
          </a:xfrm>
          <a:prstGeom prst="rect">
            <a:avLst/>
          </a:prstGeom>
          <a:noFill/>
        </p:spPr>
        <p:txBody>
          <a:bodyPr wrap="square" rtlCol="0">
            <a:spAutoFit/>
          </a:bodyPr>
          <a:lstStyle/>
          <a:p>
            <a:pPr algn="ctr"/>
            <a:r>
              <a:rPr lang="en-US" sz="3800" b="1" dirty="0">
                <a:solidFill>
                  <a:schemeClr val="bg1"/>
                </a:solidFill>
                <a:latin typeface="Calibri" panose="020F0502020204030204" pitchFamily="34" charset="0"/>
                <a:cs typeface="Calibri" panose="020F0502020204030204" pitchFamily="34" charset="0"/>
              </a:rPr>
              <a:t>Questionnaire </a:t>
            </a:r>
          </a:p>
          <a:p>
            <a:pPr algn="ctr"/>
            <a:r>
              <a:rPr lang="en-US" sz="3800" b="1" dirty="0">
                <a:solidFill>
                  <a:schemeClr val="bg1"/>
                </a:solidFill>
                <a:latin typeface="Calibri" panose="020F0502020204030204" pitchFamily="34" charset="0"/>
                <a:cs typeface="Calibri" panose="020F0502020204030204" pitchFamily="34" charset="0"/>
              </a:rPr>
              <a:t>Highlights </a:t>
            </a:r>
          </a:p>
        </p:txBody>
      </p:sp>
      <p:sp>
        <p:nvSpPr>
          <p:cNvPr id="10" name="Rectangle 9">
            <a:extLst>
              <a:ext uri="{FF2B5EF4-FFF2-40B4-BE49-F238E27FC236}">
                <a16:creationId xmlns:a16="http://schemas.microsoft.com/office/drawing/2014/main" id="{55589A68-8839-DA4E-A320-D8726421AB18}"/>
              </a:ext>
            </a:extLst>
          </p:cNvPr>
          <p:cNvSpPr/>
          <p:nvPr/>
        </p:nvSpPr>
        <p:spPr>
          <a:xfrm>
            <a:off x="6619273" y="484438"/>
            <a:ext cx="5264458" cy="5338776"/>
          </a:xfrm>
          <a:prstGeom prst="rect">
            <a:avLst/>
          </a:prstGeom>
          <a:blipFill dpi="0" rotWithShape="1">
            <a:blip r:embed="rId6"/>
            <a:srcRect/>
            <a:tile tx="0" ty="0" sx="100000" sy="100000" flip="none" algn="tl"/>
          </a:blip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379A9C0-02B2-4A50-A902-6EEE23AC73A7}"/>
              </a:ext>
            </a:extLst>
          </p:cNvPr>
          <p:cNvSpPr txBox="1"/>
          <p:nvPr/>
        </p:nvSpPr>
        <p:spPr>
          <a:xfrm>
            <a:off x="6746789" y="986521"/>
            <a:ext cx="5114928" cy="4462760"/>
          </a:xfrm>
          <a:prstGeom prst="rect">
            <a:avLst/>
          </a:prstGeom>
          <a:noFill/>
        </p:spPr>
        <p:txBody>
          <a:bodyPr wrap="square" rtlCol="0">
            <a:spAutoFit/>
          </a:bodyPr>
          <a:lstStyle/>
          <a:p>
            <a:pPr algn="ctr"/>
            <a:r>
              <a:rPr lang="en-US" sz="3600" dirty="0">
                <a:latin typeface="Georgia" panose="02040502050405020303" pitchFamily="18" charset="0"/>
              </a:rPr>
              <a:t>This section is designed to be read with your blank questionnaire open!  Major highlights are the most essential part of each section. </a:t>
            </a:r>
          </a:p>
          <a:p>
            <a:pPr algn="ctr"/>
            <a:endParaRPr lang="en-US" sz="3600" dirty="0">
              <a:latin typeface="Georgia" panose="02040502050405020303" pitchFamily="18" charset="0"/>
            </a:endParaRPr>
          </a:p>
          <a:p>
            <a:pPr algn="ctr"/>
            <a:r>
              <a:rPr lang="en-US" sz="3200" dirty="0">
                <a:latin typeface="Georgia" panose="02040502050405020303" pitchFamily="18" charset="0"/>
                <a:hlinkClick r:id="rId7"/>
              </a:rPr>
              <a:t>www.nass.usda.gov/census</a:t>
            </a:r>
            <a:r>
              <a:rPr lang="en-US" sz="3200" dirty="0">
                <a:latin typeface="Georgia" panose="02040502050405020303" pitchFamily="18" charset="0"/>
              </a:rPr>
              <a:t> </a:t>
            </a:r>
          </a:p>
        </p:txBody>
      </p:sp>
      <p:sp>
        <p:nvSpPr>
          <p:cNvPr id="2" name="AutoShape 2">
            <a:extLst>
              <a:ext uri="{FF2B5EF4-FFF2-40B4-BE49-F238E27FC236}">
                <a16:creationId xmlns:a16="http://schemas.microsoft.com/office/drawing/2014/main" id="{539C1C9D-A37A-4315-A673-9EF05C184A6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a:extLst>
              <a:ext uri="{FF2B5EF4-FFF2-40B4-BE49-F238E27FC236}">
                <a16:creationId xmlns:a16="http://schemas.microsoft.com/office/drawing/2014/main" id="{5CD6F154-7884-4FD4-8578-579BAF93754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CEEA3452-13F4-44CC-B5DE-18C9DF8FF400}"/>
              </a:ext>
            </a:extLst>
          </p:cNvPr>
          <p:cNvPicPr>
            <a:picLocks noChangeAspect="1"/>
          </p:cNvPicPr>
          <p:nvPr/>
        </p:nvPicPr>
        <p:blipFill>
          <a:blip r:embed="rId8"/>
          <a:stretch>
            <a:fillRect/>
          </a:stretch>
        </p:blipFill>
        <p:spPr>
          <a:xfrm>
            <a:off x="1230946" y="475915"/>
            <a:ext cx="3962373" cy="5338776"/>
          </a:xfrm>
          <a:prstGeom prst="rect">
            <a:avLst/>
          </a:prstGeom>
        </p:spPr>
      </p:pic>
    </p:spTree>
    <p:extLst>
      <p:ext uri="{BB962C8B-B14F-4D97-AF65-F5344CB8AC3E}">
        <p14:creationId xmlns:p14="http://schemas.microsoft.com/office/powerpoint/2010/main" val="105681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668116" y="293481"/>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800635" y="430453"/>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374276" y="2097594"/>
            <a:ext cx="11443447" cy="43299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24: Production Contracts and Custom Feeding </a:t>
            </a:r>
          </a:p>
          <a:p>
            <a:r>
              <a:rPr lang="en-US" dirty="0">
                <a:latin typeface="Georgia" panose="02040502050405020303" pitchFamily="18" charset="0"/>
              </a:rPr>
              <a:t>Make sure the operator understands the nature of the question</a:t>
            </a:r>
          </a:p>
          <a:p>
            <a:pPr lvl="1"/>
            <a:r>
              <a:rPr lang="en-US" dirty="0">
                <a:latin typeface="Georgia" panose="02040502050405020303" pitchFamily="18" charset="0"/>
              </a:rPr>
              <a:t>Report number of head, bushels, etc. </a:t>
            </a:r>
          </a:p>
          <a:p>
            <a:pPr lvl="2"/>
            <a:r>
              <a:rPr lang="en-US" dirty="0">
                <a:latin typeface="Georgia" panose="02040502050405020303" pitchFamily="18" charset="0"/>
              </a:rPr>
              <a:t>Total quantity moved  </a:t>
            </a:r>
          </a:p>
          <a:p>
            <a:pPr lvl="2"/>
            <a:r>
              <a:rPr lang="en-US" dirty="0">
                <a:latin typeface="Georgia" panose="02040502050405020303" pitchFamily="18" charset="0"/>
              </a:rPr>
              <a:t>Total dollar amount </a:t>
            </a:r>
          </a:p>
          <a:p>
            <a:r>
              <a:rPr lang="en-US" dirty="0">
                <a:latin typeface="Georgia" panose="02040502050405020303" pitchFamily="18" charset="0"/>
              </a:rPr>
              <a:t>Mark all inputs that were partially or completely paid or provided by contractor</a:t>
            </a:r>
          </a:p>
          <a:p>
            <a:r>
              <a:rPr lang="en-US" dirty="0">
                <a:latin typeface="Georgia" panose="02040502050405020303" pitchFamily="18" charset="0"/>
              </a:rPr>
              <a:t>Name of the contractor </a:t>
            </a:r>
          </a:p>
          <a:p>
            <a:pPr lvl="1"/>
            <a:r>
              <a:rPr lang="en-US" dirty="0">
                <a:latin typeface="Georgia" panose="02040502050405020303" pitchFamily="18" charset="0"/>
              </a:rPr>
              <a:t>Write legible </a:t>
            </a:r>
          </a:p>
          <a:p>
            <a:pPr marL="914400" lvl="2" indent="0">
              <a:buNone/>
            </a:pPr>
            <a:endParaRPr lang="en-US" sz="1200" dirty="0">
              <a:latin typeface="Georgia" panose="02040502050405020303" pitchFamily="18" charset="0"/>
            </a:endParaRPr>
          </a:p>
          <a:p>
            <a:pPr marL="914400" lvl="2" indent="0">
              <a:buNone/>
            </a:pPr>
            <a:endParaRPr lang="en-US" sz="1400" dirty="0">
              <a:latin typeface="Georgia" panose="02040502050405020303" pitchFamily="18" charset="0"/>
            </a:endParaRPr>
          </a:p>
          <a:p>
            <a:pPr marL="0" indent="0">
              <a:buNone/>
            </a:pPr>
            <a:endParaRPr lang="en-US" i="1" dirty="0">
              <a:latin typeface="Georgia" panose="02040502050405020303" pitchFamily="18" charset="0"/>
            </a:endParaRPr>
          </a:p>
          <a:p>
            <a:endParaRPr lang="en-US" i="1" dirty="0">
              <a:latin typeface="Georgia" panose="02040502050405020303" pitchFamily="18" charset="0"/>
            </a:endParaRPr>
          </a:p>
        </p:txBody>
      </p:sp>
    </p:spTree>
    <p:extLst>
      <p:ext uri="{BB962C8B-B14F-4D97-AF65-F5344CB8AC3E}">
        <p14:creationId xmlns:p14="http://schemas.microsoft.com/office/powerpoint/2010/main" val="417590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715617" y="190615"/>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871887" y="293481"/>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158337" y="1860088"/>
            <a:ext cx="11875325" cy="43299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25: Organic, Section 26: Practices </a:t>
            </a:r>
          </a:p>
          <a:p>
            <a:r>
              <a:rPr lang="en-US" dirty="0">
                <a:latin typeface="Georgia" panose="02040502050405020303" pitchFamily="18" charset="0"/>
              </a:rPr>
              <a:t>Organic products produced according to USDA’s National Organic Program (NOP) in 2022</a:t>
            </a:r>
          </a:p>
          <a:p>
            <a:pPr lvl="1"/>
            <a:r>
              <a:rPr lang="en-US" dirty="0">
                <a:latin typeface="Georgia" panose="02040502050405020303" pitchFamily="18" charset="0"/>
              </a:rPr>
              <a:t>Mark everything that applies </a:t>
            </a:r>
          </a:p>
          <a:p>
            <a:pPr lvl="1"/>
            <a:r>
              <a:rPr lang="en-US" dirty="0">
                <a:latin typeface="Georgia" panose="02040502050405020303" pitchFamily="18" charset="0"/>
              </a:rPr>
              <a:t>Gross Value of Sales </a:t>
            </a:r>
          </a:p>
          <a:p>
            <a:r>
              <a:rPr lang="en-US" dirty="0">
                <a:latin typeface="Georgia" panose="02040502050405020303" pitchFamily="18" charset="0"/>
              </a:rPr>
              <a:t>Practices </a:t>
            </a:r>
          </a:p>
          <a:p>
            <a:pPr lvl="1"/>
            <a:r>
              <a:rPr lang="en-US" dirty="0">
                <a:latin typeface="Georgia" panose="02040502050405020303" pitchFamily="18" charset="0"/>
              </a:rPr>
              <a:t>Internet Usage and Value-added products</a:t>
            </a:r>
          </a:p>
          <a:p>
            <a:pPr lvl="2"/>
            <a:r>
              <a:rPr lang="en-US" dirty="0">
                <a:latin typeface="Georgia" panose="02040502050405020303" pitchFamily="18" charset="0"/>
              </a:rPr>
              <a:t>Clarify questions if needed as these help NASS determine current/future trends in Ag</a:t>
            </a:r>
          </a:p>
          <a:p>
            <a:endParaRPr lang="en-US" dirty="0">
              <a:latin typeface="Georgia" panose="02040502050405020303" pitchFamily="18" charset="0"/>
            </a:endParaRPr>
          </a:p>
          <a:p>
            <a:pPr marL="914400" lvl="2" indent="0">
              <a:buNone/>
            </a:pPr>
            <a:endParaRPr lang="en-US" sz="1200" dirty="0">
              <a:latin typeface="Georgia" panose="02040502050405020303" pitchFamily="18" charset="0"/>
            </a:endParaRPr>
          </a:p>
          <a:p>
            <a:pPr marL="914400" lvl="2" indent="0">
              <a:buNone/>
            </a:pPr>
            <a:endParaRPr lang="en-US" sz="1400" dirty="0">
              <a:latin typeface="Georgia" panose="02040502050405020303" pitchFamily="18" charset="0"/>
            </a:endParaRPr>
          </a:p>
          <a:p>
            <a:pPr marL="0" indent="0">
              <a:buNone/>
            </a:pPr>
            <a:endParaRPr lang="en-US" i="1" dirty="0">
              <a:latin typeface="Georgia" panose="02040502050405020303" pitchFamily="18" charset="0"/>
            </a:endParaRPr>
          </a:p>
          <a:p>
            <a:endParaRPr lang="en-US" i="1" dirty="0">
              <a:latin typeface="Georgia" panose="02040502050405020303" pitchFamily="18" charset="0"/>
            </a:endParaRPr>
          </a:p>
        </p:txBody>
      </p:sp>
    </p:spTree>
    <p:extLst>
      <p:ext uri="{BB962C8B-B14F-4D97-AF65-F5344CB8AC3E}">
        <p14:creationId xmlns:p14="http://schemas.microsoft.com/office/powerpoint/2010/main" val="292073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703742" y="336052"/>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812510" y="336052"/>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374276" y="2097594"/>
            <a:ext cx="11443447" cy="43299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i="1" dirty="0">
                <a:latin typeface="Georgia" panose="02040502050405020303" pitchFamily="18" charset="0"/>
              </a:rPr>
              <a:t>Section 27: Food Marketing Practices </a:t>
            </a:r>
          </a:p>
          <a:p>
            <a:r>
              <a:rPr lang="en-US" sz="2800" dirty="0">
                <a:latin typeface="Georgia" panose="02040502050405020303" pitchFamily="18" charset="0"/>
              </a:rPr>
              <a:t>Includes processed food products (value added)</a:t>
            </a:r>
          </a:p>
          <a:p>
            <a:pPr lvl="1"/>
            <a:r>
              <a:rPr lang="en-US" sz="2000" dirty="0">
                <a:latin typeface="Georgia" panose="02040502050405020303" pitchFamily="18" charset="0"/>
              </a:rPr>
              <a:t>Those who report data here will be included in the Local Foods survey as a census follow-on</a:t>
            </a:r>
          </a:p>
          <a:p>
            <a:r>
              <a:rPr lang="en-US" sz="2800" dirty="0">
                <a:latin typeface="Georgia" panose="02040502050405020303" pitchFamily="18" charset="0"/>
              </a:rPr>
              <a:t>Excludes  non-edible products </a:t>
            </a:r>
          </a:p>
          <a:p>
            <a:r>
              <a:rPr lang="en-US" sz="2800" dirty="0">
                <a:latin typeface="Georgia" panose="02040502050405020303" pitchFamily="18" charset="0"/>
              </a:rPr>
              <a:t>Gross Value of Sales from</a:t>
            </a:r>
          </a:p>
          <a:p>
            <a:pPr lvl="1"/>
            <a:r>
              <a:rPr lang="en-US" sz="2800" dirty="0">
                <a:latin typeface="Georgia" panose="02040502050405020303" pitchFamily="18" charset="0"/>
              </a:rPr>
              <a:t>Consumers, Retail markets, Institutions, Intermediate markets, etc. </a:t>
            </a:r>
          </a:p>
          <a:p>
            <a:pPr lvl="2"/>
            <a:r>
              <a:rPr lang="en-US" sz="2800" dirty="0">
                <a:latin typeface="Georgia" panose="02040502050405020303" pitchFamily="18" charset="0"/>
              </a:rPr>
              <a:t>Write clear and legible </a:t>
            </a:r>
          </a:p>
          <a:p>
            <a:pPr marL="914400" lvl="2" indent="0">
              <a:buNone/>
            </a:pPr>
            <a:endParaRPr lang="en-US" i="1" dirty="0">
              <a:latin typeface="Georgia" panose="02040502050405020303" pitchFamily="18" charset="0"/>
            </a:endParaRPr>
          </a:p>
          <a:p>
            <a:endParaRPr lang="en-US" dirty="0">
              <a:latin typeface="Georgia" panose="02040502050405020303" pitchFamily="18" charset="0"/>
            </a:endParaRPr>
          </a:p>
          <a:p>
            <a:pPr marL="914400" lvl="2" indent="0">
              <a:buNone/>
            </a:pPr>
            <a:endParaRPr lang="en-US" sz="1200" dirty="0">
              <a:latin typeface="Georgia" panose="02040502050405020303" pitchFamily="18" charset="0"/>
            </a:endParaRPr>
          </a:p>
          <a:p>
            <a:pPr marL="914400" lvl="2" indent="0">
              <a:buNone/>
            </a:pPr>
            <a:endParaRPr lang="en-US" sz="1400" dirty="0">
              <a:latin typeface="Georgia" panose="02040502050405020303" pitchFamily="18" charset="0"/>
            </a:endParaRPr>
          </a:p>
          <a:p>
            <a:pPr marL="0" indent="0">
              <a:buNone/>
            </a:pPr>
            <a:endParaRPr lang="en-US" i="1" dirty="0">
              <a:latin typeface="Georgia" panose="02040502050405020303" pitchFamily="18" charset="0"/>
            </a:endParaRPr>
          </a:p>
          <a:p>
            <a:endParaRPr lang="en-US" i="1" dirty="0">
              <a:latin typeface="Georgia" panose="02040502050405020303" pitchFamily="18" charset="0"/>
            </a:endParaRPr>
          </a:p>
        </p:txBody>
      </p:sp>
    </p:spTree>
    <p:extLst>
      <p:ext uri="{BB962C8B-B14F-4D97-AF65-F5344CB8AC3E}">
        <p14:creationId xmlns:p14="http://schemas.microsoft.com/office/powerpoint/2010/main" val="239228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525612" y="336052"/>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634381" y="390489"/>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213756" y="1895713"/>
            <a:ext cx="11732821" cy="43299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28: Fertilizers, Chemicals, and Soil Conditioners Applied </a:t>
            </a:r>
          </a:p>
          <a:p>
            <a:r>
              <a:rPr lang="en-US" dirty="0">
                <a:latin typeface="Georgia" panose="02040502050405020303" pitchFamily="18" charset="0"/>
              </a:rPr>
              <a:t>Acres with fertilizers, manure, herbicides, insecticides, fungicides, nematicides, other pesticides, growth regulators, or other chemicals </a:t>
            </a:r>
          </a:p>
          <a:p>
            <a:pPr lvl="1"/>
            <a:r>
              <a:rPr lang="en-US" dirty="0">
                <a:latin typeface="Georgia" panose="02040502050405020303" pitchFamily="18" charset="0"/>
              </a:rPr>
              <a:t>Include rock phosphate, lime, and gypsum </a:t>
            </a:r>
          </a:p>
          <a:p>
            <a:pPr lvl="1"/>
            <a:r>
              <a:rPr lang="en-US" dirty="0">
                <a:latin typeface="Georgia" panose="02040502050405020303" pitchFamily="18" charset="0"/>
              </a:rPr>
              <a:t>Exclude pretreated seeds</a:t>
            </a:r>
          </a:p>
          <a:p>
            <a:r>
              <a:rPr lang="en-US" dirty="0">
                <a:latin typeface="Georgia" panose="02040502050405020303" pitchFamily="18" charset="0"/>
              </a:rPr>
              <a:t>Acres of crops treated to control growth, thin fruit, ripen, or defoliate </a:t>
            </a:r>
          </a:p>
          <a:p>
            <a:pPr lvl="0"/>
            <a:r>
              <a:rPr lang="en-US" dirty="0">
                <a:latin typeface="Georgia" panose="02040502050405020303" pitchFamily="18" charset="0"/>
              </a:rPr>
              <a:t>Acres can exceed cropland totals in Section 2 if pastures or other land were </a:t>
            </a:r>
            <a:r>
              <a:rPr lang="en-US" dirty="0" err="1">
                <a:latin typeface="Georgia" panose="02040502050405020303" pitchFamily="18" charset="0"/>
              </a:rPr>
              <a:t>chemigated</a:t>
            </a:r>
            <a:r>
              <a:rPr lang="en-US" dirty="0">
                <a:latin typeface="Georgia" panose="02040502050405020303" pitchFamily="18" charset="0"/>
              </a:rPr>
              <a:t>, but acres cannot exceed total acres operated (Box D, Section 1)</a:t>
            </a:r>
          </a:p>
          <a:p>
            <a:pPr marL="0" indent="0">
              <a:buNone/>
            </a:pPr>
            <a:endParaRPr lang="en-US" dirty="0">
              <a:latin typeface="Georgia" panose="02040502050405020303" pitchFamily="18" charset="0"/>
            </a:endParaRPr>
          </a:p>
          <a:p>
            <a:pPr marL="914400" lvl="2" indent="0">
              <a:buNone/>
            </a:pPr>
            <a:endParaRPr lang="en-US" sz="1200" dirty="0">
              <a:latin typeface="Georgia" panose="02040502050405020303" pitchFamily="18" charset="0"/>
            </a:endParaRPr>
          </a:p>
          <a:p>
            <a:pPr marL="914400" lvl="2" indent="0">
              <a:buNone/>
            </a:pPr>
            <a:endParaRPr lang="en-US" sz="1400" dirty="0">
              <a:latin typeface="Georgia" panose="02040502050405020303" pitchFamily="18" charset="0"/>
            </a:endParaRPr>
          </a:p>
          <a:p>
            <a:pPr marL="0" indent="0">
              <a:buNone/>
            </a:pPr>
            <a:endParaRPr lang="en-US" i="1" dirty="0">
              <a:latin typeface="Georgia" panose="02040502050405020303" pitchFamily="18" charset="0"/>
            </a:endParaRPr>
          </a:p>
          <a:p>
            <a:endParaRPr lang="en-US" i="1" dirty="0">
              <a:latin typeface="Georgia" panose="02040502050405020303" pitchFamily="18" charset="0"/>
            </a:endParaRPr>
          </a:p>
        </p:txBody>
      </p:sp>
    </p:spTree>
    <p:extLst>
      <p:ext uri="{BB962C8B-B14F-4D97-AF65-F5344CB8AC3E}">
        <p14:creationId xmlns:p14="http://schemas.microsoft.com/office/powerpoint/2010/main" val="684069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691866" y="378623"/>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691866" y="430453"/>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374276" y="2097594"/>
            <a:ext cx="11443447" cy="43299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29: Renewable Energy &amp; Section 30: Machinery and Equipment, </a:t>
            </a:r>
          </a:p>
          <a:p>
            <a:r>
              <a:rPr lang="en-US" dirty="0">
                <a:latin typeface="Georgia" panose="02040502050405020303" pitchFamily="18" charset="0"/>
              </a:rPr>
              <a:t>Type of equipment and product – check all that apply</a:t>
            </a:r>
          </a:p>
          <a:p>
            <a:pPr lvl="1"/>
            <a:r>
              <a:rPr lang="en-US" dirty="0">
                <a:latin typeface="Georgia" panose="02040502050405020303" pitchFamily="18" charset="0"/>
              </a:rPr>
              <a:t>None is an answer </a:t>
            </a:r>
          </a:p>
          <a:p>
            <a:pPr lvl="1"/>
            <a:r>
              <a:rPr lang="en-US" sz="2400" dirty="0">
                <a:latin typeface="Georgia" panose="02040502050405020303" pitchFamily="18" charset="0"/>
              </a:rPr>
              <a:t>If someone reports having a methane digester and doesn’t have livestock, please ask what the deal is.</a:t>
            </a:r>
            <a:endParaRPr lang="en-US" dirty="0">
              <a:latin typeface="Georgia" panose="02040502050405020303" pitchFamily="18" charset="0"/>
            </a:endParaRPr>
          </a:p>
          <a:p>
            <a:r>
              <a:rPr lang="en-US" dirty="0">
                <a:latin typeface="Georgia" panose="02040502050405020303" pitchFamily="18" charset="0"/>
              </a:rPr>
              <a:t>For Machinery</a:t>
            </a:r>
          </a:p>
          <a:p>
            <a:pPr lvl="1"/>
            <a:r>
              <a:rPr lang="en-US" dirty="0">
                <a:latin typeface="Georgia" panose="02040502050405020303" pitchFamily="18" charset="0"/>
              </a:rPr>
              <a:t>Number manufactured in the last 5 years (2018 – 2022)</a:t>
            </a:r>
          </a:p>
          <a:p>
            <a:pPr lvl="1"/>
            <a:r>
              <a:rPr lang="en-US" i="1" dirty="0">
                <a:latin typeface="Georgia" panose="02040502050405020303" pitchFamily="18" charset="0"/>
              </a:rPr>
              <a:t>Products should match type of farm</a:t>
            </a:r>
          </a:p>
          <a:p>
            <a:pPr marL="0" indent="0">
              <a:buNone/>
            </a:pPr>
            <a:endParaRPr lang="en-US" dirty="0"/>
          </a:p>
          <a:p>
            <a:pPr lvl="2"/>
            <a:endParaRPr lang="en-US" i="1" dirty="0">
              <a:latin typeface="Georgia" panose="02040502050405020303" pitchFamily="18" charset="0"/>
            </a:endParaRPr>
          </a:p>
          <a:p>
            <a:endParaRPr lang="en-US" i="1" dirty="0">
              <a:latin typeface="Georgia" panose="02040502050405020303" pitchFamily="18" charset="0"/>
            </a:endParaRPr>
          </a:p>
        </p:txBody>
      </p:sp>
    </p:spTree>
    <p:extLst>
      <p:ext uri="{BB962C8B-B14F-4D97-AF65-F5344CB8AC3E}">
        <p14:creationId xmlns:p14="http://schemas.microsoft.com/office/powerpoint/2010/main" val="3157425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715617" y="1259394"/>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848136" y="1174252"/>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374276" y="2097594"/>
            <a:ext cx="11443447" cy="43299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31: Farm Labor </a:t>
            </a:r>
            <a:endParaRPr lang="en-US" dirty="0">
              <a:latin typeface="Georgia" panose="02040502050405020303" pitchFamily="18" charset="0"/>
            </a:endParaRPr>
          </a:p>
          <a:p>
            <a:r>
              <a:rPr lang="en-US" dirty="0">
                <a:latin typeface="Georgia" panose="02040502050405020303" pitchFamily="18" charset="0"/>
              </a:rPr>
              <a:t>Farm labor </a:t>
            </a:r>
          </a:p>
          <a:p>
            <a:pPr lvl="1"/>
            <a:r>
              <a:rPr lang="en-US" dirty="0">
                <a:latin typeface="Georgia" panose="02040502050405020303" pitchFamily="18" charset="0"/>
              </a:rPr>
              <a:t>Number of workers </a:t>
            </a:r>
          </a:p>
          <a:p>
            <a:pPr lvl="2"/>
            <a:r>
              <a:rPr lang="en-US" sz="2400" dirty="0">
                <a:latin typeface="Georgia" panose="02040502050405020303" pitchFamily="18" charset="0"/>
              </a:rPr>
              <a:t>Migrant &amp; Unpaid</a:t>
            </a:r>
          </a:p>
          <a:p>
            <a:r>
              <a:rPr lang="en-US" dirty="0">
                <a:latin typeface="Georgia" panose="02040502050405020303" pitchFamily="18" charset="0"/>
              </a:rPr>
              <a:t>Answers are confidential and will not be shared on the producer level. </a:t>
            </a:r>
          </a:p>
          <a:p>
            <a:pPr lvl="1"/>
            <a:r>
              <a:rPr lang="en-US" dirty="0">
                <a:latin typeface="Georgia" panose="02040502050405020303" pitchFamily="18" charset="0"/>
              </a:rPr>
              <a:t>Clarify questions if needed as these help NASS determine current/future trends in Ag</a:t>
            </a:r>
          </a:p>
          <a:p>
            <a:pPr lvl="1"/>
            <a:endParaRPr lang="en-US" sz="3000" dirty="0">
              <a:latin typeface="Georgia" panose="02040502050405020303" pitchFamily="18" charset="0"/>
            </a:endParaRPr>
          </a:p>
          <a:p>
            <a:pPr marL="0" indent="0">
              <a:buNone/>
            </a:pPr>
            <a:endParaRPr lang="en-US" sz="3000" dirty="0">
              <a:latin typeface="Georgia" panose="02040502050405020303" pitchFamily="18" charset="0"/>
            </a:endParaRPr>
          </a:p>
          <a:p>
            <a:pPr marL="0" indent="0">
              <a:buNone/>
            </a:pPr>
            <a:endParaRPr lang="en-US" i="1" dirty="0">
              <a:latin typeface="Georgia" panose="02040502050405020303" pitchFamily="18" charset="0"/>
            </a:endParaRPr>
          </a:p>
          <a:p>
            <a:endParaRPr lang="en-US" i="1" dirty="0">
              <a:latin typeface="Georgia" panose="02040502050405020303" pitchFamily="18" charset="0"/>
            </a:endParaRPr>
          </a:p>
        </p:txBody>
      </p:sp>
    </p:spTree>
    <p:extLst>
      <p:ext uri="{BB962C8B-B14F-4D97-AF65-F5344CB8AC3E}">
        <p14:creationId xmlns:p14="http://schemas.microsoft.com/office/powerpoint/2010/main" val="2871450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616225" y="336052"/>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616225" y="293481"/>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374276" y="1836337"/>
            <a:ext cx="11443447" cy="43299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32: Production Expenses</a:t>
            </a:r>
          </a:p>
          <a:p>
            <a:r>
              <a:rPr lang="en-US" dirty="0">
                <a:latin typeface="Georgia" panose="02040502050405020303" pitchFamily="18" charset="0"/>
              </a:rPr>
              <a:t>Include </a:t>
            </a:r>
          </a:p>
          <a:p>
            <a:pPr lvl="1"/>
            <a:r>
              <a:rPr lang="en-US" dirty="0">
                <a:latin typeface="Georgia" panose="02040502050405020303" pitchFamily="18" charset="0"/>
              </a:rPr>
              <a:t>Paid by you or landlord &amp; Cost connected with performing </a:t>
            </a:r>
            <a:r>
              <a:rPr lang="en-US" dirty="0" err="1">
                <a:latin typeface="Georgia" panose="02040502050405020303" pitchFamily="18" charset="0"/>
              </a:rPr>
              <a:t>customwork</a:t>
            </a:r>
            <a:r>
              <a:rPr lang="en-US" dirty="0">
                <a:latin typeface="Georgia" panose="02040502050405020303" pitchFamily="18" charset="0"/>
              </a:rPr>
              <a:t> for others</a:t>
            </a:r>
          </a:p>
          <a:p>
            <a:r>
              <a:rPr lang="en-US" dirty="0">
                <a:latin typeface="Georgia" panose="02040502050405020303" pitchFamily="18" charset="0"/>
              </a:rPr>
              <a:t>Exclude</a:t>
            </a:r>
          </a:p>
          <a:p>
            <a:pPr lvl="1"/>
            <a:r>
              <a:rPr lang="en-US" dirty="0">
                <a:latin typeface="Georgia" panose="02040502050405020303" pitchFamily="18" charset="0"/>
              </a:rPr>
              <a:t> Expenses not related to the farm business; expenses paid by the contractor, and capital expenses</a:t>
            </a:r>
          </a:p>
          <a:p>
            <a:r>
              <a:rPr lang="en-US" dirty="0">
                <a:latin typeface="Georgia" panose="02040502050405020303" pitchFamily="18" charset="0"/>
              </a:rPr>
              <a:t>Dollars should be rounded up</a:t>
            </a:r>
          </a:p>
          <a:p>
            <a:r>
              <a:rPr lang="en-US" dirty="0">
                <a:latin typeface="Georgia" panose="02040502050405020303" pitchFamily="18" charset="0"/>
              </a:rPr>
              <a:t>Encourage producers to use their bookkeeping notes  </a:t>
            </a:r>
          </a:p>
          <a:p>
            <a:pPr marL="914400" lvl="2" indent="0">
              <a:buNone/>
            </a:pPr>
            <a:endParaRPr lang="en-US" sz="1200" dirty="0">
              <a:latin typeface="Georgia" panose="02040502050405020303" pitchFamily="18" charset="0"/>
            </a:endParaRPr>
          </a:p>
          <a:p>
            <a:pPr marL="914400" lvl="2" indent="0">
              <a:buNone/>
            </a:pPr>
            <a:endParaRPr lang="en-US" sz="1400" dirty="0">
              <a:latin typeface="Georgia" panose="02040502050405020303" pitchFamily="18" charset="0"/>
            </a:endParaRPr>
          </a:p>
          <a:p>
            <a:pPr marL="0" indent="0">
              <a:buNone/>
            </a:pPr>
            <a:endParaRPr lang="en-US" i="1" dirty="0">
              <a:latin typeface="Georgia" panose="02040502050405020303" pitchFamily="18" charset="0"/>
            </a:endParaRPr>
          </a:p>
          <a:p>
            <a:endParaRPr lang="en-US" i="1" dirty="0">
              <a:latin typeface="Georgia" panose="02040502050405020303" pitchFamily="18" charset="0"/>
            </a:endParaRPr>
          </a:p>
        </p:txBody>
      </p:sp>
    </p:spTree>
    <p:extLst>
      <p:ext uri="{BB962C8B-B14F-4D97-AF65-F5344CB8AC3E}">
        <p14:creationId xmlns:p14="http://schemas.microsoft.com/office/powerpoint/2010/main" val="769141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848136" y="293481"/>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955014" y="430453"/>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374276" y="2097594"/>
            <a:ext cx="11443447" cy="43299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33: Market Value of Land, Buildings, Machinery, and Equipment; Section 34: Income from Farm-Related Sources </a:t>
            </a:r>
            <a:endParaRPr lang="en-US" sz="2000" i="1" dirty="0">
              <a:latin typeface="Georgia" panose="02040502050405020303" pitchFamily="18" charset="0"/>
            </a:endParaRPr>
          </a:p>
          <a:p>
            <a:pPr marL="0" indent="0">
              <a:buNone/>
            </a:pPr>
            <a:endParaRPr lang="en-US" sz="1400" dirty="0">
              <a:latin typeface="Georgia" panose="02040502050405020303" pitchFamily="18" charset="0"/>
            </a:endParaRPr>
          </a:p>
          <a:p>
            <a:r>
              <a:rPr lang="en-US" dirty="0">
                <a:latin typeface="Georgia" panose="02040502050405020303" pitchFamily="18" charset="0"/>
              </a:rPr>
              <a:t>Market Value </a:t>
            </a:r>
          </a:p>
          <a:p>
            <a:pPr lvl="1"/>
            <a:r>
              <a:rPr lang="en-US" dirty="0">
                <a:latin typeface="Georgia" panose="02040502050405020303" pitchFamily="18" charset="0"/>
              </a:rPr>
              <a:t>Estimated market value by producer’s land, buildings, rented land, and equipment (used for farm-related activities, regardless of ownership)</a:t>
            </a:r>
          </a:p>
          <a:p>
            <a:r>
              <a:rPr lang="en-US" dirty="0">
                <a:latin typeface="Georgia" panose="02040502050405020303" pitchFamily="18" charset="0"/>
              </a:rPr>
              <a:t>Income </a:t>
            </a:r>
          </a:p>
          <a:p>
            <a:pPr lvl="1"/>
            <a:r>
              <a:rPr lang="en-US" dirty="0">
                <a:latin typeface="Georgia" panose="02040502050405020303" pitchFamily="18" charset="0"/>
              </a:rPr>
              <a:t>Farm related sources is key, read question carefully </a:t>
            </a:r>
          </a:p>
          <a:p>
            <a:pPr marL="0" indent="0">
              <a:buNone/>
            </a:pPr>
            <a:endParaRPr lang="en-US" i="1" dirty="0">
              <a:latin typeface="Georgia" panose="02040502050405020303" pitchFamily="18" charset="0"/>
            </a:endParaRPr>
          </a:p>
          <a:p>
            <a:endParaRPr lang="en-US" i="1" dirty="0">
              <a:latin typeface="Georgia" panose="02040502050405020303" pitchFamily="18" charset="0"/>
            </a:endParaRPr>
          </a:p>
        </p:txBody>
      </p:sp>
    </p:spTree>
    <p:extLst>
      <p:ext uri="{BB962C8B-B14F-4D97-AF65-F5344CB8AC3E}">
        <p14:creationId xmlns:p14="http://schemas.microsoft.com/office/powerpoint/2010/main" val="222773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751243" y="378623"/>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751243" y="430453"/>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374276" y="1876301"/>
            <a:ext cx="11443447" cy="439686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35: Agricultural Activity within the borders of American Indian Reservations, Pueblos and Service Areas; Section 36: Conclusion</a:t>
            </a:r>
          </a:p>
          <a:p>
            <a:r>
              <a:rPr lang="en-US" dirty="0">
                <a:latin typeface="Georgia" panose="02040502050405020303" pitchFamily="18" charset="0"/>
              </a:rPr>
              <a:t>American Indian Reservation</a:t>
            </a:r>
          </a:p>
          <a:p>
            <a:pPr lvl="1"/>
            <a:r>
              <a:rPr lang="en-US" dirty="0">
                <a:latin typeface="Georgia" panose="02040502050405020303" pitchFamily="18" charset="0"/>
              </a:rPr>
              <a:t>Operator will know this answer (Operator does not need to be Native American to operate land on a reservation.)</a:t>
            </a:r>
          </a:p>
          <a:p>
            <a:pPr lvl="2"/>
            <a:r>
              <a:rPr lang="en-US" dirty="0">
                <a:latin typeface="Georgia" panose="02040502050405020303" pitchFamily="18" charset="0"/>
              </a:rPr>
              <a:t>Record the percent </a:t>
            </a:r>
          </a:p>
          <a:p>
            <a:r>
              <a:rPr lang="en-US" dirty="0">
                <a:latin typeface="Georgia" panose="02040502050405020303" pitchFamily="18" charset="0"/>
              </a:rPr>
              <a:t>Conclusion </a:t>
            </a:r>
          </a:p>
          <a:p>
            <a:pPr lvl="1"/>
            <a:r>
              <a:rPr lang="en-US" dirty="0">
                <a:latin typeface="Georgia" panose="02040502050405020303" pitchFamily="18" charset="0"/>
              </a:rPr>
              <a:t>Check for duplication, day-to-day decisions for another farm or ranch, </a:t>
            </a:r>
          </a:p>
          <a:p>
            <a:pPr lvl="1"/>
            <a:r>
              <a:rPr lang="en-US" dirty="0">
                <a:latin typeface="Georgia" panose="02040502050405020303" pitchFamily="18" charset="0"/>
              </a:rPr>
              <a:t>Remember this is the mail in version, if operator asked to mail in questionnaire. </a:t>
            </a:r>
          </a:p>
          <a:p>
            <a:endParaRPr lang="en-US" i="1" dirty="0">
              <a:latin typeface="Georgia" panose="02040502050405020303" pitchFamily="18" charset="0"/>
            </a:endParaRPr>
          </a:p>
          <a:p>
            <a:endParaRPr lang="en-US" i="1" dirty="0">
              <a:latin typeface="Georgia" panose="02040502050405020303" pitchFamily="18" charset="0"/>
            </a:endParaRPr>
          </a:p>
          <a:p>
            <a:pPr marL="0" indent="0">
              <a:buNone/>
            </a:pPr>
            <a:endParaRPr lang="en-US" i="1" dirty="0">
              <a:latin typeface="Georgia" panose="02040502050405020303" pitchFamily="18" charset="0"/>
            </a:endParaRPr>
          </a:p>
          <a:p>
            <a:endParaRPr lang="en-US" i="1" dirty="0">
              <a:latin typeface="Georgia" panose="02040502050405020303" pitchFamily="18" charset="0"/>
            </a:endParaRPr>
          </a:p>
        </p:txBody>
      </p:sp>
    </p:spTree>
    <p:extLst>
      <p:ext uri="{BB962C8B-B14F-4D97-AF65-F5344CB8AC3E}">
        <p14:creationId xmlns:p14="http://schemas.microsoft.com/office/powerpoint/2010/main" val="4165610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679991" y="336052"/>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800635" y="449858"/>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374276" y="1919464"/>
            <a:ext cx="11443447" cy="39802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Questionnaire Review </a:t>
            </a:r>
          </a:p>
          <a:p>
            <a:r>
              <a:rPr lang="en-US" dirty="0">
                <a:latin typeface="Georgia" panose="02040502050405020303" pitchFamily="18" charset="0"/>
              </a:rPr>
              <a:t>The questionnaire tells the story of the operation </a:t>
            </a:r>
          </a:p>
          <a:p>
            <a:pPr lvl="1"/>
            <a:r>
              <a:rPr lang="en-US" dirty="0">
                <a:latin typeface="Georgia" panose="02040502050405020303" pitchFamily="18" charset="0"/>
              </a:rPr>
              <a:t>Make sure acreage, land usage, crops, livestock, expenses, and income are inline. </a:t>
            </a:r>
          </a:p>
          <a:p>
            <a:pPr lvl="2"/>
            <a:r>
              <a:rPr lang="en-US" sz="2400" dirty="0">
                <a:latin typeface="Georgia" panose="02040502050405020303" pitchFamily="18" charset="0"/>
              </a:rPr>
              <a:t>Ex. </a:t>
            </a:r>
            <a:r>
              <a:rPr lang="en-US" sz="2400" dirty="0" err="1">
                <a:latin typeface="Georgia" panose="02040502050405020303" pitchFamily="18" charset="0"/>
              </a:rPr>
              <a:t>Contractee</a:t>
            </a:r>
            <a:r>
              <a:rPr lang="en-US" sz="2400" dirty="0">
                <a:latin typeface="Georgia" panose="02040502050405020303" pitchFamily="18" charset="0"/>
              </a:rPr>
              <a:t> adding contractor expenses. </a:t>
            </a:r>
          </a:p>
          <a:p>
            <a:pPr lvl="3"/>
            <a:r>
              <a:rPr lang="en-US" sz="2400" dirty="0">
                <a:latin typeface="Georgia" panose="02040502050405020303" pitchFamily="18" charset="0"/>
              </a:rPr>
              <a:t>Leave good notes if the operator would like it recorded. </a:t>
            </a:r>
          </a:p>
          <a:p>
            <a:pPr lvl="2"/>
            <a:r>
              <a:rPr lang="en-US" sz="2400" dirty="0">
                <a:latin typeface="Georgia" panose="02040502050405020303" pitchFamily="18" charset="0"/>
              </a:rPr>
              <a:t>Ex. Drought affecting crop yields &amp; sales or livestock movement</a:t>
            </a:r>
            <a:endParaRPr lang="en-US" sz="2600" dirty="0">
              <a:latin typeface="Georgia" panose="02040502050405020303" pitchFamily="18" charset="0"/>
            </a:endParaRPr>
          </a:p>
          <a:p>
            <a:r>
              <a:rPr lang="en-US" dirty="0">
                <a:solidFill>
                  <a:srgbClr val="242424"/>
                </a:solidFill>
                <a:latin typeface="Georgia" panose="02040502050405020303" pitchFamily="18" charset="0"/>
                <a:ea typeface="Times New Roman" panose="02020603050405020304" pitchFamily="18" charset="0"/>
                <a:cs typeface="Calibri" panose="020F0502020204030204" pitchFamily="34" charset="0"/>
              </a:rPr>
              <a:t>None boxes/buttons should be checked when applicable</a:t>
            </a:r>
          </a:p>
          <a:p>
            <a:r>
              <a:rPr lang="en-US" dirty="0">
                <a:solidFill>
                  <a:srgbClr val="242424"/>
                </a:solidFill>
                <a:latin typeface="Georgia" panose="02040502050405020303" pitchFamily="18" charset="0"/>
                <a:ea typeface="Calibri" panose="020F0502020204030204" pitchFamily="34" charset="0"/>
                <a:cs typeface="Calibri" panose="020F0502020204030204" pitchFamily="34" charset="0"/>
              </a:rPr>
              <a:t>Yes/No Screening questions should be marked at the top of each section</a:t>
            </a:r>
            <a:endParaRPr lang="en-US" dirty="0">
              <a:latin typeface="Georgia" panose="02040502050405020303" pitchFamily="18" charset="0"/>
              <a:ea typeface="Calibri" panose="020F0502020204030204" pitchFamily="34" charset="0"/>
              <a:cs typeface="Times New Roman" panose="02020603050405020304" pitchFamily="18" charset="0"/>
            </a:endParaRPr>
          </a:p>
          <a:p>
            <a:endParaRPr lang="en-US" sz="3000" i="1" dirty="0">
              <a:latin typeface="Georgia" panose="02040502050405020303" pitchFamily="18" charset="0"/>
            </a:endParaRPr>
          </a:p>
          <a:p>
            <a:endParaRPr lang="en-US" i="1" dirty="0">
              <a:latin typeface="Georgia" panose="02040502050405020303" pitchFamily="18" charset="0"/>
            </a:endParaRPr>
          </a:p>
          <a:p>
            <a:endParaRPr lang="en-US" i="1" dirty="0">
              <a:latin typeface="Georgia" panose="02040502050405020303" pitchFamily="18" charset="0"/>
            </a:endParaRPr>
          </a:p>
          <a:p>
            <a:endParaRPr lang="en-US" i="1" dirty="0">
              <a:latin typeface="Georgia" panose="02040502050405020303" pitchFamily="18" charset="0"/>
            </a:endParaRPr>
          </a:p>
          <a:p>
            <a:pPr marL="0" indent="0">
              <a:buNone/>
            </a:pPr>
            <a:endParaRPr lang="en-US" i="1" dirty="0">
              <a:latin typeface="Georgia" panose="02040502050405020303" pitchFamily="18" charset="0"/>
            </a:endParaRPr>
          </a:p>
          <a:p>
            <a:endParaRPr lang="en-US" i="1" dirty="0">
              <a:latin typeface="Georgia" panose="02040502050405020303" pitchFamily="18" charset="0"/>
            </a:endParaRPr>
          </a:p>
        </p:txBody>
      </p:sp>
    </p:spTree>
    <p:extLst>
      <p:ext uri="{BB962C8B-B14F-4D97-AF65-F5344CB8AC3E}">
        <p14:creationId xmlns:p14="http://schemas.microsoft.com/office/powerpoint/2010/main" val="393022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841249" y="269902"/>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955014" y="290304"/>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532450" y="1825451"/>
            <a:ext cx="11659550" cy="43435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1: Acreage </a:t>
            </a:r>
          </a:p>
          <a:p>
            <a:r>
              <a:rPr lang="en-US" i="1" dirty="0">
                <a:latin typeface="Georgia" panose="02040502050405020303" pitchFamily="18" charset="0"/>
              </a:rPr>
              <a:t> Acres during 2022 by operation on the form </a:t>
            </a:r>
          </a:p>
          <a:p>
            <a:pPr lvl="1"/>
            <a:r>
              <a:rPr lang="en-US" dirty="0">
                <a:latin typeface="Georgia" panose="02040502050405020303" pitchFamily="18" charset="0"/>
              </a:rPr>
              <a:t>record all land (acreage) owned, rented, or used by the addressee, spouse, or by the partnership, corporation, or organization </a:t>
            </a:r>
          </a:p>
          <a:p>
            <a:pPr lvl="2"/>
            <a:r>
              <a:rPr lang="en-US" sz="2400" dirty="0">
                <a:latin typeface="Georgia" panose="02040502050405020303" pitchFamily="18" charset="0"/>
              </a:rPr>
              <a:t>Must add up </a:t>
            </a:r>
            <a:endParaRPr lang="en-US" dirty="0">
              <a:latin typeface="Georgia" panose="02040502050405020303" pitchFamily="18" charset="0"/>
            </a:endParaRPr>
          </a:p>
          <a:p>
            <a:r>
              <a:rPr lang="en-US" dirty="0">
                <a:latin typeface="Georgia" panose="02040502050405020303" pitchFamily="18" charset="0"/>
              </a:rPr>
              <a:t>Record the county with the largest value of your agricultural products raised or produced</a:t>
            </a:r>
          </a:p>
          <a:p>
            <a:pPr lvl="2"/>
            <a:r>
              <a:rPr lang="en-US" sz="2400" dirty="0">
                <a:latin typeface="Georgia" panose="02040502050405020303" pitchFamily="18" charset="0"/>
              </a:rPr>
              <a:t>Try to ask for accurate acres because Census will be summarized at the county level </a:t>
            </a:r>
          </a:p>
          <a:p>
            <a:pPr lvl="1"/>
            <a:endParaRPr lang="en-US" dirty="0">
              <a:latin typeface="Georgia" panose="02040502050405020303" pitchFamily="18" charset="0"/>
            </a:endParaRPr>
          </a:p>
          <a:p>
            <a:pPr lvl="1"/>
            <a:endParaRPr lang="en-US" dirty="0">
              <a:latin typeface="Georgia" panose="02040502050405020303" pitchFamily="18" charset="0"/>
            </a:endParaRPr>
          </a:p>
          <a:p>
            <a:pPr marL="457200" lvl="1" indent="0">
              <a:buNone/>
            </a:pPr>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224957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569842" y="192730"/>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569842" y="192730"/>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315686" y="1860052"/>
            <a:ext cx="11160697" cy="43435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2: Land Use in 2022 </a:t>
            </a:r>
          </a:p>
          <a:p>
            <a:r>
              <a:rPr lang="en-US" i="1" dirty="0">
                <a:latin typeface="Georgia" panose="02040502050405020303" pitchFamily="18" charset="0"/>
              </a:rPr>
              <a:t>Record :</a:t>
            </a:r>
          </a:p>
          <a:p>
            <a:pPr lvl="1"/>
            <a:r>
              <a:rPr lang="en-US" dirty="0">
                <a:latin typeface="Georgia" panose="02040502050405020303" pitchFamily="18" charset="0"/>
              </a:rPr>
              <a:t>Cropland (harvested or not) </a:t>
            </a:r>
          </a:p>
          <a:p>
            <a:pPr lvl="1"/>
            <a:r>
              <a:rPr lang="en-US" dirty="0">
                <a:latin typeface="Georgia" panose="02040502050405020303" pitchFamily="18" charset="0"/>
              </a:rPr>
              <a:t>Pasture </a:t>
            </a:r>
          </a:p>
          <a:p>
            <a:pPr lvl="1"/>
            <a:r>
              <a:rPr lang="en-US" dirty="0">
                <a:latin typeface="Georgia" panose="02040502050405020303" pitchFamily="18" charset="0"/>
              </a:rPr>
              <a:t>Woodland not pastured </a:t>
            </a:r>
          </a:p>
          <a:p>
            <a:pPr lvl="1"/>
            <a:r>
              <a:rPr lang="en-US" dirty="0">
                <a:latin typeface="Georgia" panose="02040502050405020303" pitchFamily="18" charset="0"/>
              </a:rPr>
              <a:t>All other land </a:t>
            </a:r>
          </a:p>
          <a:p>
            <a:pPr lvl="2"/>
            <a:r>
              <a:rPr lang="en-US" sz="2400" dirty="0">
                <a:latin typeface="Georgia" panose="02040502050405020303" pitchFamily="18" charset="0"/>
              </a:rPr>
              <a:t>Waste, gardens, farmsteads, home, buildings, roads, livestock facilities</a:t>
            </a:r>
          </a:p>
          <a:p>
            <a:r>
              <a:rPr lang="en-US" dirty="0">
                <a:latin typeface="Georgia" panose="02040502050405020303" pitchFamily="18" charset="0"/>
              </a:rPr>
              <a:t>Remember: Box E should equal Box D from Section 1 </a:t>
            </a:r>
          </a:p>
          <a:p>
            <a:pPr lvl="1"/>
            <a:endParaRPr lang="en-US" dirty="0">
              <a:latin typeface="Georgia" panose="02040502050405020303" pitchFamily="18" charset="0"/>
            </a:endParaRPr>
          </a:p>
          <a:p>
            <a:pPr marL="457200" lvl="1" indent="0">
              <a:buNone/>
            </a:pPr>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169890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715617" y="182051"/>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715617" y="182051"/>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839229" y="2073086"/>
            <a:ext cx="10760765" cy="43435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i="1" dirty="0">
                <a:latin typeface="Georgia" panose="02040502050405020303" pitchFamily="18" charset="0"/>
              </a:rPr>
              <a:t>Section 3: Land Rented or Leased from Others for Cash </a:t>
            </a:r>
          </a:p>
          <a:p>
            <a:r>
              <a:rPr lang="en-US" dirty="0">
                <a:effectLst/>
                <a:latin typeface="Georgia" panose="02040502050405020303" pitchFamily="18" charset="0"/>
              </a:rPr>
              <a:t>Do not report the same land multiple times </a:t>
            </a:r>
          </a:p>
          <a:p>
            <a:r>
              <a:rPr lang="en-US" dirty="0">
                <a:effectLst/>
                <a:latin typeface="Georgia" panose="02040502050405020303" pitchFamily="18" charset="0"/>
              </a:rPr>
              <a:t> Report the land in the category by the primary purpose in which it was rented.</a:t>
            </a:r>
          </a:p>
          <a:p>
            <a:r>
              <a:rPr lang="en-US" dirty="0">
                <a:latin typeface="Georgia" panose="02040502050405020303" pitchFamily="18" charset="0"/>
              </a:rPr>
              <a:t>Total should reflect amounts recorded in Section 1 </a:t>
            </a:r>
            <a:r>
              <a:rPr lang="en-US" dirty="0">
                <a:effectLst/>
                <a:latin typeface="Georgia" panose="02040502050405020303" pitchFamily="18" charset="0"/>
              </a:rPr>
              <a:t> </a:t>
            </a:r>
          </a:p>
          <a:p>
            <a:r>
              <a:rPr lang="en-US" dirty="0">
                <a:latin typeface="Georgia" panose="02040502050405020303" pitchFamily="18" charset="0"/>
              </a:rPr>
              <a:t>If the operator has a modified cash rent agreement, such as a fixed dollar amount plus a percent of the crop/sales, then we do not consider it cash rents.</a:t>
            </a:r>
          </a:p>
          <a:p>
            <a:endParaRPr lang="en-US" dirty="0">
              <a:effectLst/>
              <a:latin typeface="Georgia" panose="02040502050405020303" pitchFamily="18" charset="0"/>
            </a:endParaRPr>
          </a:p>
          <a:p>
            <a:pPr marL="0" indent="0">
              <a:buNone/>
            </a:pPr>
            <a:endParaRPr lang="en-US" dirty="0">
              <a:latin typeface="Georgia" panose="02040502050405020303" pitchFamily="18" charset="0"/>
            </a:endParaRPr>
          </a:p>
          <a:p>
            <a:pPr marL="457200" lvl="1" indent="0">
              <a:buNone/>
            </a:pPr>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109236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679991" y="336052"/>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776884" y="391090"/>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499972" y="1966966"/>
            <a:ext cx="11529732" cy="43435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4: Land Use Practices &amp; Section 5: Irrigation </a:t>
            </a:r>
          </a:p>
          <a:p>
            <a:r>
              <a:rPr lang="en-US" dirty="0">
                <a:latin typeface="Georgia" panose="02040502050405020303" pitchFamily="18" charset="0"/>
              </a:rPr>
              <a:t>Land Use Practices:</a:t>
            </a:r>
          </a:p>
          <a:p>
            <a:pPr lvl="1"/>
            <a:r>
              <a:rPr lang="en-US" dirty="0">
                <a:latin typeface="Georgia" panose="02040502050405020303" pitchFamily="18" charset="0"/>
              </a:rPr>
              <a:t>Report land practices like no-till farming and conversation practices </a:t>
            </a:r>
          </a:p>
          <a:p>
            <a:r>
              <a:rPr lang="en-US" dirty="0">
                <a:latin typeface="Georgia" panose="02040502050405020303" pitchFamily="18" charset="0"/>
              </a:rPr>
              <a:t>Irrigation: </a:t>
            </a:r>
          </a:p>
          <a:p>
            <a:pPr lvl="1"/>
            <a:r>
              <a:rPr lang="en-US" dirty="0">
                <a:effectLst/>
                <a:latin typeface="Georgia" panose="02040502050405020303" pitchFamily="18" charset="0"/>
              </a:rPr>
              <a:t>Report how many acres of the land in </a:t>
            </a:r>
            <a:r>
              <a:rPr lang="en-US" dirty="0">
                <a:latin typeface="Georgia" panose="02040502050405020303" pitchFamily="18" charset="0"/>
              </a:rPr>
              <a:t>S</a:t>
            </a:r>
            <a:r>
              <a:rPr lang="en-US" dirty="0">
                <a:effectLst/>
                <a:latin typeface="Georgia" panose="02040502050405020303" pitchFamily="18" charset="0"/>
              </a:rPr>
              <a:t>ection 2 were equipped for irrigation and how many acres received irrigation in 2022. </a:t>
            </a:r>
          </a:p>
          <a:p>
            <a:pPr lvl="1"/>
            <a:r>
              <a:rPr lang="en-US" dirty="0">
                <a:latin typeface="Georgia" panose="02040502050405020303" pitchFamily="18" charset="0"/>
              </a:rPr>
              <a:t>Exclude home garden irrigation</a:t>
            </a:r>
          </a:p>
          <a:p>
            <a:pPr marL="457200" lvl="1" indent="0">
              <a:buNone/>
            </a:pPr>
            <a:endParaRPr lang="en-US" dirty="0">
              <a:latin typeface="Georgia" panose="02040502050405020303" pitchFamily="18" charset="0"/>
            </a:endParaRPr>
          </a:p>
          <a:p>
            <a:pPr marL="457200" lvl="1" indent="0">
              <a:buNone/>
            </a:pPr>
            <a:endParaRPr lang="en-US" i="1" dirty="0">
              <a:latin typeface="Georgia" panose="02040502050405020303" pitchFamily="18" charset="0"/>
            </a:endParaRPr>
          </a:p>
          <a:p>
            <a:pPr marL="0" indent="0">
              <a:buNone/>
            </a:pPr>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19003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947528" y="378623"/>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947528" y="436271"/>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583099" y="2097594"/>
            <a:ext cx="11325872" cy="43435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6: Crop Insurance, Conservation Reserve Program and Other Government Programs</a:t>
            </a:r>
          </a:p>
          <a:p>
            <a:r>
              <a:rPr lang="en-US" dirty="0">
                <a:effectLst/>
                <a:latin typeface="Georgia" panose="02040502050405020303" pitchFamily="18" charset="0"/>
              </a:rPr>
              <a:t>Operation that were covered under federal, private, or other forms of crop insurance during 2022 for cropland and grazing land. </a:t>
            </a:r>
            <a:endParaRPr lang="en-US" dirty="0">
              <a:latin typeface="Georgia" panose="02040502050405020303" pitchFamily="18" charset="0"/>
            </a:endParaRPr>
          </a:p>
          <a:p>
            <a:r>
              <a:rPr lang="en-US" dirty="0">
                <a:latin typeface="Georgia" panose="02040502050405020303" pitchFamily="18" charset="0"/>
              </a:rPr>
              <a:t>Payments for Federal programs such as CRP and WRP </a:t>
            </a:r>
          </a:p>
          <a:p>
            <a:r>
              <a:rPr lang="en-US" dirty="0">
                <a:latin typeface="Georgia" panose="02040502050405020303" pitchFamily="18" charset="0"/>
              </a:rPr>
              <a:t>Do not forget:</a:t>
            </a:r>
          </a:p>
          <a:p>
            <a:pPr lvl="1"/>
            <a:r>
              <a:rPr lang="en-US" dirty="0">
                <a:latin typeface="Georgia" panose="02040502050405020303" pitchFamily="18" charset="0"/>
              </a:rPr>
              <a:t>The appeal question about the decisions made by USDA’s National Appeals Division </a:t>
            </a:r>
          </a:p>
          <a:p>
            <a:pPr marL="0" indent="0">
              <a:buNone/>
            </a:pPr>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335124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691866" y="293481"/>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883762" y="416859"/>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594974" y="1931339"/>
            <a:ext cx="10760765" cy="43435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latin typeface="Georgia" panose="02040502050405020303" pitchFamily="18" charset="0"/>
              </a:rPr>
              <a:t>Section 7: Type of Organization</a:t>
            </a:r>
          </a:p>
          <a:p>
            <a:r>
              <a:rPr lang="en-US" dirty="0">
                <a:latin typeface="Georgia" panose="02040502050405020303" pitchFamily="18" charset="0"/>
              </a:rPr>
              <a:t>The key to this section</a:t>
            </a:r>
            <a:r>
              <a:rPr lang="en-US" dirty="0">
                <a:effectLst/>
                <a:latin typeface="Georgia" panose="02040502050405020303" pitchFamily="18" charset="0"/>
              </a:rPr>
              <a:t> is more that </a:t>
            </a:r>
            <a:r>
              <a:rPr lang="en-US" b="1" dirty="0">
                <a:effectLst/>
                <a:latin typeface="Georgia" panose="02040502050405020303" pitchFamily="18" charset="0"/>
              </a:rPr>
              <a:t>50% </a:t>
            </a:r>
            <a:r>
              <a:rPr lang="en-US" dirty="0">
                <a:effectLst/>
                <a:latin typeface="Georgia" panose="02040502050405020303" pitchFamily="18" charset="0"/>
              </a:rPr>
              <a:t>of the operation owned by an operator’s household and/or extended family </a:t>
            </a:r>
          </a:p>
          <a:p>
            <a:r>
              <a:rPr lang="en-US" dirty="0">
                <a:latin typeface="Georgia" panose="02040502050405020303" pitchFamily="18" charset="0"/>
              </a:rPr>
              <a:t>Record if the business is under state law </a:t>
            </a:r>
          </a:p>
          <a:p>
            <a:pPr lvl="1"/>
            <a:r>
              <a:rPr lang="en-US" dirty="0">
                <a:latin typeface="Georgia" panose="02040502050405020303" pitchFamily="18" charset="0"/>
              </a:rPr>
              <a:t>Types of businesses: </a:t>
            </a:r>
          </a:p>
          <a:p>
            <a:pPr lvl="2"/>
            <a:r>
              <a:rPr lang="en-US" sz="2200" dirty="0">
                <a:latin typeface="Georgia" panose="02040502050405020303" pitchFamily="18" charset="0"/>
              </a:rPr>
              <a:t>LLC </a:t>
            </a:r>
          </a:p>
          <a:p>
            <a:pPr lvl="2"/>
            <a:r>
              <a:rPr lang="en-US" sz="2200" dirty="0">
                <a:latin typeface="Georgia" panose="02040502050405020303" pitchFamily="18" charset="0"/>
              </a:rPr>
              <a:t>Family- held corporation </a:t>
            </a:r>
          </a:p>
          <a:p>
            <a:pPr lvl="2"/>
            <a:r>
              <a:rPr lang="en-US" sz="2200" dirty="0">
                <a:latin typeface="Georgia" panose="02040502050405020303" pitchFamily="18" charset="0"/>
              </a:rPr>
              <a:t>Partnership </a:t>
            </a:r>
          </a:p>
          <a:p>
            <a:pPr marL="0" indent="0">
              <a:buNone/>
            </a:pPr>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140610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536751-A6B4-A781-B11C-50C8276F434D}"/>
              </a:ext>
            </a:extLst>
          </p:cNvPr>
          <p:cNvPicPr>
            <a:picLocks noChangeAspect="1"/>
          </p:cNvPicPr>
          <p:nvPr/>
        </p:nvPicPr>
        <p:blipFill>
          <a:blip r:embed="rId3"/>
          <a:stretch>
            <a:fillRect/>
          </a:stretch>
        </p:blipFill>
        <p:spPr>
          <a:xfrm>
            <a:off x="715618" y="254259"/>
            <a:ext cx="6954082" cy="838200"/>
          </a:xfrm>
          <a:prstGeom prst="rect">
            <a:avLst/>
          </a:prstGeom>
        </p:spPr>
      </p:pic>
      <p:sp>
        <p:nvSpPr>
          <p:cNvPr id="4" name="Title 1">
            <a:extLst>
              <a:ext uri="{FF2B5EF4-FFF2-40B4-BE49-F238E27FC236}">
                <a16:creationId xmlns:a16="http://schemas.microsoft.com/office/drawing/2014/main" id="{78DD6A92-A7F5-0990-1FA9-6AC8A3693165}"/>
              </a:ext>
            </a:extLst>
          </p:cNvPr>
          <p:cNvSpPr txBox="1">
            <a:spLocks/>
          </p:cNvSpPr>
          <p:nvPr/>
        </p:nvSpPr>
        <p:spPr>
          <a:xfrm>
            <a:off x="836261" y="335066"/>
            <a:ext cx="7053474" cy="923342"/>
          </a:xfrm>
          <a:prstGeom prst="rect">
            <a:avLst/>
          </a:prstGeom>
        </p:spPr>
        <p:txBody>
          <a:bodyPr>
            <a:normAutofit fontScale="92500"/>
          </a:bodyPr>
          <a:lstStyle>
            <a:lvl1pPr algn="l" defTabSz="914400" rtl="0" eaLnBrk="1" latinLnBrk="0" hangingPunct="1">
              <a:lnSpc>
                <a:spcPct val="90000"/>
              </a:lnSpc>
              <a:spcBef>
                <a:spcPct val="0"/>
              </a:spcBef>
              <a:buNone/>
              <a:defRPr sz="46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solidFill>
                  <a:srgbClr val="FFFFFF"/>
                </a:solidFill>
              </a:rPr>
              <a:t>Major Highlights by section</a:t>
            </a:r>
          </a:p>
        </p:txBody>
      </p:sp>
      <p:sp>
        <p:nvSpPr>
          <p:cNvPr id="5" name="Content Placeholder 2">
            <a:extLst>
              <a:ext uri="{FF2B5EF4-FFF2-40B4-BE49-F238E27FC236}">
                <a16:creationId xmlns:a16="http://schemas.microsoft.com/office/drawing/2014/main" id="{CD23A3B4-5660-E4FD-2F81-05C329BE57C3}"/>
              </a:ext>
            </a:extLst>
          </p:cNvPr>
          <p:cNvSpPr txBox="1">
            <a:spLocks/>
          </p:cNvSpPr>
          <p:nvPr/>
        </p:nvSpPr>
        <p:spPr>
          <a:xfrm>
            <a:off x="715618" y="1882505"/>
            <a:ext cx="10760765" cy="43435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i="1" dirty="0">
                <a:latin typeface="Georgia" panose="02040502050405020303" pitchFamily="18" charset="0"/>
              </a:rPr>
              <a:t>Section 8: Personal Characteristics </a:t>
            </a:r>
          </a:p>
          <a:p>
            <a:r>
              <a:rPr lang="en-US" dirty="0">
                <a:latin typeface="Georgia" panose="02040502050405020303" pitchFamily="18" charset="0"/>
              </a:rPr>
              <a:t>Demographics must be as accurate as possible </a:t>
            </a:r>
          </a:p>
          <a:p>
            <a:r>
              <a:rPr lang="en-US" dirty="0">
                <a:latin typeface="Georgia" panose="02040502050405020303" pitchFamily="18" charset="0"/>
              </a:rPr>
              <a:t>Ensure you record the count of people making decisions as of December 31, 2022 </a:t>
            </a:r>
          </a:p>
          <a:p>
            <a:r>
              <a:rPr lang="en-US" dirty="0">
                <a:latin typeface="Georgia" panose="02040502050405020303" pitchFamily="18" charset="0"/>
              </a:rPr>
              <a:t>Some of the census forms will indicate if there is a partnership on the front page. Please check on this when recording all of the operators in the forms.</a:t>
            </a:r>
          </a:p>
          <a:p>
            <a:r>
              <a:rPr lang="en-US" dirty="0">
                <a:latin typeface="Georgia" panose="02040502050405020303" pitchFamily="18" charset="0"/>
              </a:rPr>
              <a:t>Days worked on the Farm are important to monitor emerging trends in Ag</a:t>
            </a:r>
          </a:p>
          <a:p>
            <a:endParaRPr lang="en-US" dirty="0">
              <a:latin typeface="Georgia" panose="02040502050405020303" pitchFamily="18" charset="0"/>
            </a:endParaRPr>
          </a:p>
        </p:txBody>
      </p:sp>
    </p:spTree>
    <p:extLst>
      <p:ext uri="{BB962C8B-B14F-4D97-AF65-F5344CB8AC3E}">
        <p14:creationId xmlns:p14="http://schemas.microsoft.com/office/powerpoint/2010/main" val="72893351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1A8649"/>
      </a:accent1>
      <a:accent2>
        <a:srgbClr val="D26127"/>
      </a:accent2>
      <a:accent3>
        <a:srgbClr val="009FCA"/>
      </a:accent3>
      <a:accent4>
        <a:srgbClr val="CEB52C"/>
      </a:accent4>
      <a:accent5>
        <a:srgbClr val="767776"/>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CM" ma:contentTypeID="0x0101003BF80837F2A07B469DC41AB2DF94C6320009B25E06BF82C6418529DBC92E44F893" ma:contentTypeVersion="170" ma:contentTypeDescription="Enterprise Content Management " ma:contentTypeScope="" ma:versionID="3a0c30d36d49fb1a50b3745270fa502e">
  <xsd:schema xmlns:xsd="http://www.w3.org/2001/XMLSchema" xmlns:xs="http://www.w3.org/2001/XMLSchema" xmlns:p="http://schemas.microsoft.com/office/2006/metadata/properties" xmlns:ns2="4e974542-5edc-4232-aa4c-d083a8df847c" xmlns:ns3="73fb875a-8af9-4255-b008-0995492d31cd" xmlns:ns4="e53944dc-2f8c-4705-87a5-3476f8dfe585" xmlns:ns5="2ac02eac-2c06-43cf-a7ca-c7990c261205" xmlns:ns6="9403016e-1456-490b-8105-fab27ac031a1" xmlns:ns7="9f25bf81-2355-45c3-a4d5-f070f79acb21" targetNamespace="http://schemas.microsoft.com/office/2006/metadata/properties" ma:root="true" ma:fieldsID="2657f1ad84884bdcb6ba2e61af7911c4" ns2:_="" ns3:_="" ns4:_="" ns5:_="" ns6:_="" ns7:_="">
    <xsd:import namespace="4e974542-5edc-4232-aa4c-d083a8df847c"/>
    <xsd:import namespace="73fb875a-8af9-4255-b008-0995492d31cd"/>
    <xsd:import namespace="e53944dc-2f8c-4705-87a5-3476f8dfe585"/>
    <xsd:import namespace="2ac02eac-2c06-43cf-a7ca-c7990c261205"/>
    <xsd:import namespace="9403016e-1456-490b-8105-fab27ac031a1"/>
    <xsd:import namespace="9f25bf81-2355-45c3-a4d5-f070f79acb21"/>
    <xsd:element name="properties">
      <xsd:complexType>
        <xsd:sequence>
          <xsd:element name="documentManagement">
            <xsd:complexType>
              <xsd:all>
                <xsd:element ref="ns2:Report_x002f_Memo_x0020_Number" minOccurs="0"/>
                <xsd:element ref="ns2:SurveyGroupBy1" minOccurs="0"/>
                <xsd:element ref="ns2:BB"/>
                <xsd:element ref="ns2:BB-Text" minOccurs="0"/>
                <xsd:element ref="ns2:Approver"/>
                <xsd:element ref="ns2:Additional_x0020_Authors" minOccurs="0"/>
                <xsd:element ref="ns2:Approver_x0020_Comments" minOccurs="0"/>
                <xsd:element ref="ns2:Issue_x0020_Date" minOccurs="0"/>
                <xsd:element ref="ns2:Expire_x0020_Date" minOccurs="0"/>
                <xsd:element ref="ns2:Pub_URL" minOccurs="0"/>
                <xsd:element ref="ns2:Doc_x0020_Type_x003a_Disposition" minOccurs="0"/>
                <xsd:element ref="ns2:Doc_x0020_Type_x003a_File_x0020_Code" minOccurs="0"/>
                <xsd:element ref="ns2:Doc_x0020_Type_x003a_Retention" minOccurs="0"/>
                <xsd:element ref="ns2:Doc_x0020_Type_x003a_Disposition_x0020_Authority" minOccurs="0"/>
                <xsd:element ref="ns2:grs_Authority" minOccurs="0"/>
                <xsd:element ref="ns2:grs_FileCode" minOccurs="0"/>
                <xsd:element ref="ns2:grs_Retain-NoYrs" minOccurs="0"/>
                <xsd:element ref="ns3:TaxCatchAll" minOccurs="0"/>
                <xsd:element ref="ns3:TaxCatchAllLabel" minOccurs="0"/>
                <xsd:element ref="ns2:nee10210d87d4ee593a668b11feb5dde" minOccurs="0"/>
                <xsd:element ref="ns2:pf497c84604c4d9182a7cb072310c2fe" minOccurs="0"/>
                <xsd:element ref="ns2:AP" minOccurs="0"/>
                <xsd:element ref="ns2:Review_d" minOccurs="0"/>
                <xsd:element ref="ns2:Retain" minOccurs="0"/>
                <xsd:element ref="ns2:SFprep2" minOccurs="0"/>
                <xsd:element ref="ns2:Doc_x0020_Type1" minOccurs="0"/>
                <xsd:element ref="ns2:Doc-ID" minOccurs="0"/>
                <xsd:element ref="ns2:Doc_x0020_Type" minOccurs="0"/>
                <xsd:element ref="ns2:ECM_WF_Status" minOccurs="0"/>
                <xsd:element ref="ns2:Runs" minOccurs="0"/>
                <xsd:element ref="ns2:SurveyTxt" minOccurs="0"/>
                <xsd:element ref="ns2:Doc_x0020_Category" minOccurs="0"/>
                <xsd:element ref="ns2:Doc_x0020_Title" minOccurs="0"/>
                <xsd:element ref="ns2:PDF1" minOccurs="0"/>
                <xsd:element ref="ns2:NASS_Name" minOccurs="0"/>
                <xsd:element ref="ns2:AddMeta" minOccurs="0"/>
                <xsd:element ref="ns2:Posted_x0020_By" minOccurs="0"/>
                <xsd:element ref="ns2:Approval_x0020_Date" minOccurs="0"/>
                <xsd:element ref="ns3:c314bb418e2a45419088810bc94e97c0" minOccurs="0"/>
                <xsd:element ref="ns2:Org_x0020_UnitsTaxHTField0" minOccurs="0"/>
                <xsd:element ref="ns2:_dlc_DocId" minOccurs="0"/>
                <xsd:element ref="ns2:_dlc_DocIdUrl" minOccurs="0"/>
                <xsd:element ref="ns2:_dlc_DocIdPersistId" minOccurs="0"/>
                <xsd:element ref="ns2:Survey-LU" minOccurs="0"/>
                <xsd:element ref="ns2:Announcement-Text_slt" minOccurs="0"/>
                <xsd:element ref="ns2:WfStatus" minOccurs="0"/>
                <xsd:element ref="ns4:ActionStatus" minOccurs="0"/>
                <xsd:element ref="ns4:Doc_x0020_Category_x002d_txt" minOccurs="0"/>
                <xsd:element ref="ns4:ExpireDate" minOccurs="0"/>
                <xsd:element ref="ns4:Nara_x0020_Doc_x0020_Type_x0020_ID_nbr" minOccurs="0"/>
                <xsd:element ref="ns4:Nara_x0020_Doc_x0020_Type_x0020_Title" minOccurs="0"/>
                <xsd:element ref="ns4:Nara_x0020_Function_txt" minOccurs="0"/>
                <xsd:element ref="ns4:Nara_x0020_SubFunction_txt" minOccurs="0"/>
                <xsd:element ref="ns4:NaraRetentionYear_txt" minOccurs="0"/>
                <xsd:element ref="ns4:Org_x0020_Unit_txt" minOccurs="0"/>
                <xsd:element ref="ns4:Published_x0020_By" minOccurs="0"/>
                <xsd:element ref="ns4:Published_x0020_Date" minOccurs="0"/>
                <xsd:element ref="ns4:SurveyTxt0" minOccurs="0"/>
                <xsd:element ref="ns4:MediaServiceMetadata" minOccurs="0"/>
                <xsd:element ref="ns4:MediaServiceFastMetadata" minOccurs="0"/>
                <xsd:element ref="ns4:NFFormData" minOccurs="0"/>
                <xsd:element ref="ns4:Doc_x0020_Type0" minOccurs="0"/>
                <xsd:element ref="ns4:dfp2_pt1_approvalWf" minOccurs="0"/>
                <xsd:element ref="ns4:dfp2_pt2_Mmd" minOccurs="0"/>
                <xsd:element ref="ns4:dfp2_pt3_Grs" minOccurs="0"/>
                <xsd:element ref="ns4:dfp3_pt4_send_x002d_toDC" minOccurs="0"/>
                <xsd:element ref="ns5:MediaServiceAutoTags" minOccurs="0"/>
                <xsd:element ref="ns5:MediaServiceOCR" minOccurs="0"/>
                <xsd:element ref="ns5:MediaServiceGenerationTime" minOccurs="0"/>
                <xsd:element ref="ns5:MediaServiceEventHashCode" minOccurs="0"/>
                <xsd:element ref="ns5:DFP_x002d_ID" minOccurs="0"/>
                <xsd:element ref="ns5:gcc_x002d_DC2_x002d__x0020_Received_x0020_New_x0020_Doc" minOccurs="0"/>
                <xsd:element ref="ns5:Doc_x0020_Title0" minOccurs="0"/>
                <xsd:element ref="ns5:LinkToFileAtDC" minOccurs="0"/>
                <xsd:element ref="ns5:MediaServiceDateTaken" minOccurs="0"/>
                <xsd:element ref="ns5:MediaLengthInSeconds" minOccurs="0"/>
                <xsd:element ref="ns5:DocCenterID" minOccurs="0"/>
                <xsd:element ref="ns6:SharedWithUsers" minOccurs="0"/>
                <xsd:element ref="ns6:SharedWithDetails" minOccurs="0"/>
                <xsd:element ref="ns7:gcc_x002d_DC2_x002d__x0020_Received_x0020_New_x0020_Doc3" minOccurs="0"/>
                <xsd:element ref="ns7: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974542-5edc-4232-aa4c-d083a8df847c" elementFormDefault="qualified">
    <xsd:import namespace="http://schemas.microsoft.com/office/2006/documentManagement/types"/>
    <xsd:import namespace="http://schemas.microsoft.com/office/infopath/2007/PartnerControls"/>
    <xsd:element name="Report_x002f_Memo_x0020_Number" ma:index="2" nillable="true" ma:displayName="Report/Memo Number" ma:description="Enter the official number associated with this document if there is one." ma:internalName="Report_x002F_Memo_x0020_Number" ma:readOnly="false">
      <xsd:simpleType>
        <xsd:restriction base="dms:Text">
          <xsd:maxLength value="255"/>
        </xsd:restriction>
      </xsd:simpleType>
    </xsd:element>
    <xsd:element name="SurveyGroupBy1" ma:index="5" nillable="true" ma:displayName="SurveyGroupBy" ma:description="First Survey Used for NASSdocs By Survey view" ma:indexed="true" ma:internalName="SurveyGroupBy1" ma:readOnly="false">
      <xsd:simpleType>
        <xsd:restriction base="dms:Text">
          <xsd:maxLength value="255"/>
        </xsd:restriction>
      </xsd:simpleType>
    </xsd:element>
    <xsd:element name="BB" ma:index="8" ma:displayName="Announce" ma:default="No" ma:description="Do you wish to post a NASS Announcement for this document?" ma:format="RadioButtons" ma:internalName="BB" ma:readOnly="false">
      <xsd:simpleType>
        <xsd:restriction base="dms:Choice">
          <xsd:enumeration value="Yes"/>
          <xsd:enumeration value="No"/>
        </xsd:restriction>
      </xsd:simpleType>
    </xsd:element>
    <xsd:element name="BB-Text" ma:index="9" nillable="true" ma:displayName="Announcement-Text" ma:description="Enter text to be included with the document Announcement Board post." ma:internalName="BB_x002d_Text" ma:readOnly="false">
      <xsd:simpleType>
        <xsd:restriction base="dms:Note"/>
      </xsd:simpleType>
    </xsd:element>
    <xsd:element name="Approver" ma:index="10" ma:displayName="Author / Approver" ma:description="Enter the name of the Primary Author / Approver or Contact Person for this document." ma:list="UserInfo" ma:SharePointGroup="0" ma:internalName="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Additional_x0020_Authors" ma:index="11" nillable="true" ma:displayName="Additional Authors" ma:description="Additional people associated with this document." ma:list="UserInfo" ma:SharePointGroup="0" ma:internalName="Additional_x0020_Autho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r_x0020_Comments" ma:index="12" nillable="true" ma:displayName="Notes" ma:description="Enter notes for this document that will be available to reviewers and future publishers." ma:internalName="Approver_x0020_Comments" ma:readOnly="false">
      <xsd:simpleType>
        <xsd:restriction base="dms:Note">
          <xsd:maxLength value="255"/>
        </xsd:restriction>
      </xsd:simpleType>
    </xsd:element>
    <xsd:element name="Issue_x0020_Date" ma:index="13" nillable="true" ma:displayName="Issue Date" ma:default="[today]" ma:description="Issue Date of Document" ma:format="DateOnly" ma:indexed="true" ma:internalName="Issue_x0020_Date" ma:readOnly="false">
      <xsd:simpleType>
        <xsd:restriction base="dms:DateTime"/>
      </xsd:simpleType>
    </xsd:element>
    <xsd:element name="Expire_x0020_Date" ma:index="14" nillable="true" ma:displayName="NaraRetentionDate-sc" ma:description="Date document expires and will no Longer be available in views." ma:format="DateOnly" ma:indexed="true" ma:internalName="Expire_x0020_Date" ma:readOnly="false">
      <xsd:simpleType>
        <xsd:restriction base="dms:DateTime"/>
      </xsd:simpleType>
    </xsd:element>
    <xsd:element name="Pub_URL" ma:index="15" nillable="true" ma:displayName="LinkToDFP_URL" ma:description="Link to DFP document" ma:format="Hyperlink" ma:internalName="Pub_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_x0020_Type_x003a_Disposition" ma:index="16" nillable="true" ma:displayName="Doc Type:Disposition" ma:list="{ceedbada-6075-429f-b0a4-7a559785f84d}" ma:internalName="Doc_x0020_Type_x003A_Disposition" ma:readOnly="true" ma:showField="Disposition" ma:web="4e974542-5edc-4232-aa4c-d083a8df847c">
      <xsd:simpleType>
        <xsd:restriction base="dms:Lookup"/>
      </xsd:simpleType>
    </xsd:element>
    <xsd:element name="Doc_x0020_Type_x003a_File_x0020_Code" ma:index="17" nillable="true" ma:displayName="Doc Type:File Code" ma:list="{ceedbada-6075-429f-b0a4-7a559785f84d}" ma:internalName="Doc_x0020_Type_x003A_File_x0020_Code" ma:readOnly="true" ma:showField="Document_x0020_Code" ma:web="4e974542-5edc-4232-aa4c-d083a8df847c">
      <xsd:simpleType>
        <xsd:restriction base="dms:Lookup"/>
      </xsd:simpleType>
    </xsd:element>
    <xsd:element name="Doc_x0020_Type_x003a_Retention" ma:index="18" nillable="true" ma:displayName="Doc Type:Retention" ma:list="{ceedbada-6075-429f-b0a4-7a559785f84d}" ma:internalName="Doc_x0020_Type_x003A_Retention" ma:readOnly="true" ma:showField="Retention" ma:web="4e974542-5edc-4232-aa4c-d083a8df847c">
      <xsd:simpleType>
        <xsd:restriction base="dms:Lookup"/>
      </xsd:simpleType>
    </xsd:element>
    <xsd:element name="Doc_x0020_Type_x003a_Disposition_x0020_Authority" ma:index="19" nillable="true" ma:displayName="Doc Type:Disposition Authority" ma:list="{ceedbada-6075-429f-b0a4-7a559785f84d}" ma:internalName="Doc_x0020_Type_x003A_Disposition_x0020_Authority" ma:readOnly="true" ma:showField="Disposition_x0020_Authority" ma:web="4e974542-5edc-4232-aa4c-d083a8df847c">
      <xsd:simpleType>
        <xsd:restriction base="dms:Lookup"/>
      </xsd:simpleType>
    </xsd:element>
    <xsd:element name="grs_Authority" ma:index="20" nillable="true" ma:displayName="grs_Authority" ma:internalName="grs_Authority" ma:readOnly="false">
      <xsd:simpleType>
        <xsd:restriction base="dms:Text">
          <xsd:maxLength value="255"/>
        </xsd:restriction>
      </xsd:simpleType>
    </xsd:element>
    <xsd:element name="grs_FileCode" ma:index="21" nillable="true" ma:displayName="grs_FileCode" ma:internalName="grs_FileCode" ma:readOnly="false">
      <xsd:simpleType>
        <xsd:restriction base="dms:Text">
          <xsd:maxLength value="255"/>
        </xsd:restriction>
      </xsd:simpleType>
    </xsd:element>
    <xsd:element name="grs_Retain-NoYrs" ma:index="22" nillable="true" ma:displayName="grs_Retain-NoYrs" ma:decimals="0" ma:indexed="true" ma:internalName="grs_Retain_x002d_NoYrs" ma:readOnly="false" ma:percentage="FALSE">
      <xsd:simpleType>
        <xsd:restriction base="dms:Number">
          <xsd:maxInclusive value="99"/>
          <xsd:minInclusive value="1"/>
        </xsd:restriction>
      </xsd:simpleType>
    </xsd:element>
    <xsd:element name="nee10210d87d4ee593a668b11feb5dde" ma:index="29" nillable="true" ma:taxonomy="true" ma:internalName="nee10210d87d4ee593a668b11feb5dde" ma:taxonomyFieldName="Survey1" ma:displayName="Survey" ma:readOnly="false" ma:fieldId="{7ee10210-d87d-4ee5-93a6-68b11feb5dde}" ma:taxonomyMulti="true" ma:sspId="8ff62593-b918-4deb-ac08-0d74ac0cc7e6" ma:termSetId="df16009a-ca5c-4dd2-92ed-4b6eacb5abbc" ma:anchorId="00000000-0000-0000-0000-000000000000" ma:open="false" ma:isKeyword="false">
      <xsd:complexType>
        <xsd:sequence>
          <xsd:element ref="pc:Terms" minOccurs="0" maxOccurs="1"/>
        </xsd:sequence>
      </xsd:complexType>
    </xsd:element>
    <xsd:element name="pf497c84604c4d9182a7cb072310c2fe" ma:index="31" ma:taxonomy="true" ma:internalName="pf497c84604c4d9182a7cb072310c2fe" ma:taxonomyFieldName="Doc_x0020_Category1" ma:displayName="Doc Category-MMD2" ma:indexed="true" ma:readOnly="false" ma:fieldId="{9f497c84-604c-4d91-82a7-cb072310c2fe}" ma:sspId="8ff62593-b918-4deb-ac08-0d74ac0cc7e6" ma:termSetId="1e6cd529-0c1e-43e1-b887-a1ce7f1a120e" ma:anchorId="00000000-0000-0000-0000-000000000000" ma:open="false" ma:isKeyword="false">
      <xsd:complexType>
        <xsd:sequence>
          <xsd:element ref="pc:Terms" minOccurs="0" maxOccurs="1"/>
        </xsd:sequence>
      </xsd:complexType>
    </xsd:element>
    <xsd:element name="AP" ma:index="32" nillable="true" ma:displayName="AppdPublisher" ma:default="No" ma:description="Is the submitter an approved publisher" ma:format="Dropdown" ma:hidden="true" ma:internalName="AP" ma:readOnly="false">
      <xsd:simpleType>
        <xsd:restriction base="dms:Choice">
          <xsd:enumeration value="Yes"/>
          <xsd:enumeration value="No"/>
        </xsd:restriction>
      </xsd:simpleType>
    </xsd:element>
    <xsd:element name="Review_d" ma:index="33" nillable="true" ma:displayName="Review_date" ma:description="Date Field for Review Date" ma:format="DateOnly" ma:hidden="true" ma:internalName="Review_d" ma:readOnly="false">
      <xsd:simpleType>
        <xsd:restriction base="dms:DateTime"/>
      </xsd:simpleType>
    </xsd:element>
    <xsd:element name="Retain" ma:index="34" nillable="true" ma:displayName="Retain" ma:default="1" ma:hidden="true" ma:internalName="Retain" ma:readOnly="false" ma:percentage="FALSE">
      <xsd:simpleType>
        <xsd:restriction base="dms:Number">
          <xsd:maxInclusive value="99"/>
          <xsd:minInclusive value="1"/>
        </xsd:restriction>
      </xsd:simpleType>
    </xsd:element>
    <xsd:element name="SFprep2" ma:index="35" nillable="true" ma:displayName="SFprep2" ma:default="Sub Function:" ma:hidden="true" ma:internalName="SFprep2" ma:readOnly="false">
      <xsd:simpleType>
        <xsd:restriction base="dms:Text">
          <xsd:maxLength value="255"/>
        </xsd:restriction>
      </xsd:simpleType>
    </xsd:element>
    <xsd:element name="Doc_x0020_Type1" ma:index="36" nillable="true" ma:displayName="Doc Type" ma:description="Looks up document type in NASS Documents master list to retrieve additional information" ma:hidden="true" ma:list="{ceedbada-6075-429f-b0a4-7a559785f84d}" ma:internalName="Doc_x0020_Type1" ma:readOnly="false" ma:showField="Title" ma:web="4e974542-5edc-4232-aa4c-d083a8df847c">
      <xsd:simpleType>
        <xsd:restriction base="dms:Lookup"/>
      </xsd:simpleType>
    </xsd:element>
    <xsd:element name="Doc-ID" ma:index="37" nillable="true" ma:displayName="Doc-ID" ma:decimals="0" ma:description="Key Filter field for ID" ma:hidden="true" ma:internalName="Doc_x002d_ID" ma:readOnly="false" ma:percentage="FALSE">
      <xsd:simpleType>
        <xsd:restriction base="dms:Number"/>
      </xsd:simpleType>
    </xsd:element>
    <xsd:element name="Doc_x0020_Type" ma:index="38" nillable="true" ma:displayName="DT-MMD" ma:default="Function:Sub Function:" ma:description="Document Type will be coppied to this column by document center workflow." ma:hidden="true" ma:internalName="Doc_x0020_Type" ma:readOnly="false">
      <xsd:simpleType>
        <xsd:restriction base="dms:Text">
          <xsd:maxLength value="255"/>
        </xsd:restriction>
      </xsd:simpleType>
    </xsd:element>
    <xsd:element name="ECM_WF_Status" ma:index="39" nillable="true" ma:displayName="ECM_WF_Status" ma:default="Ready to Run" ma:description="ECM Work Flow Status" ma:format="Dropdown" ma:hidden="true" ma:internalName="ECM_WF_Status" ma:readOnly="false">
      <xsd:simpleType>
        <xsd:restriction base="dms:Choice">
          <xsd:enumeration value="Ready to Run"/>
          <xsd:enumeration value="Adding Metada"/>
          <xsd:enumeration value="Waiting for Approval"/>
          <xsd:enumeration value="Publishing"/>
          <xsd:enumeration value="ECM WF Finished"/>
        </xsd:restriction>
      </xsd:simpleType>
    </xsd:element>
    <xsd:element name="Runs" ma:index="40" nillable="true" ma:displayName="Runs" ma:decimals="0" ma:default="0" ma:description="Number of times the workflow has been run." ma:hidden="true" ma:internalName="Runs" ma:readOnly="false" ma:percentage="FALSE">
      <xsd:simpleType>
        <xsd:restriction base="dms:Number"/>
      </xsd:simpleType>
    </xsd:element>
    <xsd:element name="SurveyTxt" ma:index="41" nillable="true" ma:displayName="SurveyTxt" ma:description="System column that contains text of Survey column value(s)." ma:hidden="true" ma:internalName="SurveyTxt" ma:readOnly="false">
      <xsd:simpleType>
        <xsd:restriction base="dms:Text">
          <xsd:maxLength value="255"/>
        </xsd:restriction>
      </xsd:simpleType>
    </xsd:element>
    <xsd:element name="Doc_x0020_Category" ma:index="42" nillable="true" ma:displayName="Doc Category-LU" ma:description="Standard Document Category" ma:hidden="true" ma:list="{a03cf3dc-c5a1-4f66-87ed-a49fd43a6842}" ma:internalName="Doc_x0020_Category" ma:readOnly="false" ma:showField="Title" ma:web="4e974542-5edc-4232-aa4c-d083a8df847c">
      <xsd:simpleType>
        <xsd:restriction base="dms:Lookup"/>
      </xsd:simpleType>
    </xsd:element>
    <xsd:element name="Doc_x0020_Title" ma:index="43" nillable="true" ma:displayName="Doc Title" ma:description="Click on the Title to Open the Document" ma:format="Hyperlink" ma:hidden="true" ma:internalName="Doc_x0020_Titl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DF1" ma:index="44" nillable="true" ma:displayName="PDF" ma:default="Do not Convert to a PDF" ma:description="Do you this document to be converted to a pdf when it is published in the NASSdocs Document Center?" ma:format="Dropdown" ma:hidden="true" ma:internalName="_x0050_DF1" ma:readOnly="false">
      <xsd:simpleType>
        <xsd:restriction base="dms:Choice">
          <xsd:enumeration value="Convert to a PDF"/>
          <xsd:enumeration value="Do not Convert to a PDF"/>
        </xsd:restriction>
      </xsd:simpleType>
    </xsd:element>
    <xsd:element name="NASS_Name" ma:index="45" nillable="true" ma:displayName="NASSdoc_Name" ma:description="File Name across all versions of this document" ma:internalName="NASS_Name" ma:readOnly="false">
      <xsd:simpleType>
        <xsd:restriction base="dms:Text">
          <xsd:maxLength value="255"/>
        </xsd:restriction>
      </xsd:simpleType>
    </xsd:element>
    <xsd:element name="AddMeta" ma:index="46" nillable="true" ma:displayName="ActionStatus" ma:default="Draft" ma:format="Dropdown" ma:hidden="true" ma:internalName="AddMeta" ma:readOnly="false">
      <xsd:simpleType>
        <xsd:restriction base="dms:Choice">
          <xsd:enumeration value="New"/>
          <xsd:enumeration value="Draft"/>
          <xsd:enumeration value="Run"/>
          <xsd:enumeration value="Metadata"/>
          <xsd:enumeration value="Approve"/>
          <xsd:enumeration value="Publish"/>
          <xsd:enumeration value="Done"/>
          <xsd:enumeration value="PDF"/>
          <xsd:enumeration value="Rejected"/>
          <xsd:enumeration value="Published"/>
        </xsd:restriction>
      </xsd:simpleType>
    </xsd:element>
    <xsd:element name="Posted_x0020_By" ma:index="47" nillable="true" ma:displayName="Posted By" ma:description="Name of the person who posted this document." ma:list="UserInfo" ma:SearchPeopleOnly="false" ma:SharePointGroup="0" ma:internalName="Posted_x0020_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_x0020_Date" ma:index="48" nillable="true" ma:displayName="Approval Date" ma:description="Enter the approval date." ma:format="DateOnly" ma:hidden="true" ma:internalName="Approval_x0020_Date" ma:readOnly="false">
      <xsd:simpleType>
        <xsd:restriction base="dms:DateTime"/>
      </xsd:simpleType>
    </xsd:element>
    <xsd:element name="Org_x0020_UnitsTaxHTField0" ma:index="51" ma:taxonomy="true" ma:internalName="Org_x0020_UnitsTaxHTField0" ma:taxonomyFieldName="Org_x0020_Units" ma:displayName="Org Unit_mmd" ma:indexed="true" ma:readOnly="false" ma:fieldId="{41e9e565-1901-4472-bc47-4b4615e8baa2}" ma:sspId="8ff62593-b918-4deb-ac08-0d74ac0cc7e6" ma:termSetId="4254e028-4f35-46f4-a1dc-ce69310143ea" ma:anchorId="00000000-0000-0000-0000-000000000000" ma:open="false" ma:isKeyword="false">
      <xsd:complexType>
        <xsd:sequence>
          <xsd:element ref="pc:Terms" minOccurs="0" maxOccurs="1"/>
        </xsd:sequence>
      </xsd:complexType>
    </xsd:element>
    <xsd:element name="_dlc_DocId" ma:index="52" nillable="true" ma:displayName="Document ID Value" ma:description="The value of the document ID assigned to this item." ma:indexed="true" ma:internalName="_dlc_DocId" ma:readOnly="true">
      <xsd:simpleType>
        <xsd:restriction base="dms:Text"/>
      </xsd:simpleType>
    </xsd:element>
    <xsd:element name="_dlc_DocIdUrl" ma:index="5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4" nillable="true" ma:displayName="Persist ID" ma:description="Keep ID on add." ma:hidden="true" ma:internalName="_dlc_DocIdPersistId" ma:readOnly="true">
      <xsd:simpleType>
        <xsd:restriction base="dms:Boolean"/>
      </xsd:simpleType>
    </xsd:element>
    <xsd:element name="Survey-LU" ma:index="55" nillable="true" ma:displayName="Survey-LU" ma:list="{a050496f-0dca-4317-ad8d-a99eede3537f}" ma:internalName="Survey_x002d_LU" ma:showField="Sample_Name" ma:web="4e974542-5edc-4232-aa4c-d083a8df847c">
      <xsd:complexType>
        <xsd:complexContent>
          <xsd:extension base="dms:MultiChoiceLookup">
            <xsd:sequence>
              <xsd:element name="Value" type="dms:Lookup" maxOccurs="unbounded" minOccurs="0" nillable="true"/>
            </xsd:sequence>
          </xsd:extension>
        </xsd:complexContent>
      </xsd:complexType>
    </xsd:element>
    <xsd:element name="Announcement-Text_slt" ma:index="56" nillable="true" ma:displayName="Announcement-Text_slt" ma:internalName="Announcement_x002d_Text_slt">
      <xsd:simpleType>
        <xsd:restriction base="dms:Text">
          <xsd:maxLength value="255"/>
        </xsd:restriction>
      </xsd:simpleType>
    </xsd:element>
    <xsd:element name="WfStatus" ma:index="57" nillable="true" ma:displayName="WfStatus" ma:indexed="true" ma:internalName="Wf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34046f0-ea33-4914-9ac6-dc4be950eabd}" ma:internalName="TaxCatchAll" ma:readOnly="false" ma:showField="CatchAllData" ma:web="4e974542-5edc-4232-aa4c-d083a8df847c">
      <xsd:complexType>
        <xsd:complexContent>
          <xsd:extension base="dms:MultiChoiceLookup">
            <xsd:sequence>
              <xsd:element name="Value" type="dms:Lookup" maxOccurs="unbounded" minOccurs="0" nillable="true"/>
            </xsd:sequence>
          </xsd:extension>
        </xsd:complexContent>
      </xsd:complexType>
    </xsd:element>
    <xsd:element name="TaxCatchAllLabel" ma:index="26" nillable="true" ma:displayName="Taxonomy Catch All Column1" ma:hidden="true" ma:list="{334046f0-ea33-4914-9ac6-dc4be950eabd}" ma:internalName="TaxCatchAllLabel" ma:readOnly="true" ma:showField="CatchAllDataLabel" ma:web="4e974542-5edc-4232-aa4c-d083a8df847c">
      <xsd:complexType>
        <xsd:complexContent>
          <xsd:extension base="dms:MultiChoiceLookup">
            <xsd:sequence>
              <xsd:element name="Value" type="dms:Lookup" maxOccurs="unbounded" minOccurs="0" nillable="true"/>
            </xsd:sequence>
          </xsd:extension>
        </xsd:complexContent>
      </xsd:complexType>
    </xsd:element>
    <xsd:element name="c314bb418e2a45419088810bc94e97c0" ma:index="49" ma:taxonomy="true" ma:internalName="c314bb418e2a45419088810bc94e97c0" ma:taxonomyFieldName="Document_x0020_Type" ma:displayName="NaraDocumentType" ma:indexed="true" ma:readOnly="false" ma:default="" ma:fieldId="{c314bb41-8e2a-4541-9088-810bc94e97c0}" ma:sspId="8ff62593-b918-4deb-ac08-0d74ac0cc7e6" ma:termSetId="466de066-8c16-4da3-9517-f1f61cdf4ac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53944dc-2f8c-4705-87a5-3476f8dfe585" elementFormDefault="qualified">
    <xsd:import namespace="http://schemas.microsoft.com/office/2006/documentManagement/types"/>
    <xsd:import namespace="http://schemas.microsoft.com/office/infopath/2007/PartnerControls"/>
    <xsd:element name="ActionStatus" ma:index="58" nillable="true" ma:displayName="ActionStatus" ma:indexed="true" ma:internalName="ActionStatus">
      <xsd:simpleType>
        <xsd:restriction base="dms:Text">
          <xsd:maxLength value="255"/>
        </xsd:restriction>
      </xsd:simpleType>
    </xsd:element>
    <xsd:element name="Doc_x0020_Category_x002d_txt" ma:index="59" nillable="true" ma:displayName="Doc Category-txt" ma:indexed="true" ma:internalName="Doc_x0020_Category_x002d_txt">
      <xsd:simpleType>
        <xsd:restriction base="dms:Text">
          <xsd:maxLength value="255"/>
        </xsd:restriction>
      </xsd:simpleType>
    </xsd:element>
    <xsd:element name="ExpireDate" ma:index="60" nillable="true" ma:displayName="ExpireDate" ma:description="*used mostly by RDD &amp; OA" ma:format="DateOnly" ma:internalName="ExpireDate">
      <xsd:simpleType>
        <xsd:restriction base="dms:DateTime"/>
      </xsd:simpleType>
    </xsd:element>
    <xsd:element name="Nara_x0020_Doc_x0020_Type_x0020_ID_nbr" ma:index="61" nillable="true" ma:displayName="Nara Doc Type ID_nbr" ma:indexed="true" ma:internalName="Nara_x0020_Doc_x0020_Type_x0020_ID_nbr">
      <xsd:simpleType>
        <xsd:restriction base="dms:Number"/>
      </xsd:simpleType>
    </xsd:element>
    <xsd:element name="Nara_x0020_Doc_x0020_Type_x0020_Title" ma:index="62" nillable="true" ma:displayName="Nara Doc Type Title" ma:indexed="true" ma:internalName="Nara_x0020_Doc_x0020_Type_x0020_Title">
      <xsd:simpleType>
        <xsd:restriction base="dms:Text">
          <xsd:maxLength value="255"/>
        </xsd:restriction>
      </xsd:simpleType>
    </xsd:element>
    <xsd:element name="Nara_x0020_Function_txt" ma:index="63" nillable="true" ma:displayName="Nara Function_txt" ma:internalName="Nara_x0020_Function_txt">
      <xsd:simpleType>
        <xsd:restriction base="dms:Text">
          <xsd:maxLength value="255"/>
        </xsd:restriction>
      </xsd:simpleType>
    </xsd:element>
    <xsd:element name="Nara_x0020_SubFunction_txt" ma:index="64" nillable="true" ma:displayName="Nara SubFunction_txt" ma:internalName="Nara_x0020_SubFunction_txt">
      <xsd:simpleType>
        <xsd:restriction base="dms:Text">
          <xsd:maxLength value="255"/>
        </xsd:restriction>
      </xsd:simpleType>
    </xsd:element>
    <xsd:element name="NaraRetentionYear_txt" ma:index="65" nillable="true" ma:displayName="NaraRetentionYear_txt" ma:internalName="NaraRetentionYear_txt">
      <xsd:simpleType>
        <xsd:restriction base="dms:Text">
          <xsd:maxLength value="255"/>
        </xsd:restriction>
      </xsd:simpleType>
    </xsd:element>
    <xsd:element name="Org_x0020_Unit_txt" ma:index="66" nillable="true" ma:displayName="Org Unit_txt" ma:indexed="true" ma:internalName="Org_x0020_Unit_txt">
      <xsd:simpleType>
        <xsd:restriction base="dms:Text">
          <xsd:maxLength value="255"/>
        </xsd:restriction>
      </xsd:simpleType>
    </xsd:element>
    <xsd:element name="Published_x0020_By" ma:index="67" nillable="true" ma:displayName="Published By" ma:list="UserInfo" ma:SharePointGroup="0" ma:internalName="Publish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ed_x0020_Date" ma:index="68" nillable="true" ma:displayName="Published Date" ma:format="DateOnly" ma:internalName="Published_x0020_Date">
      <xsd:simpleType>
        <xsd:restriction base="dms:DateTime"/>
      </xsd:simpleType>
    </xsd:element>
    <xsd:element name="SurveyTxt0" ma:index="69" nillable="true" ma:displayName="SurveyTxt" ma:indexed="true" ma:internalName="SurveyTxt0">
      <xsd:simpleType>
        <xsd:restriction base="dms:Text">
          <xsd:maxLength value="255"/>
        </xsd:restriction>
      </xsd:simpleType>
    </xsd:element>
    <xsd:element name="MediaServiceMetadata" ma:index="70" nillable="true" ma:displayName="MediaServiceMetadata" ma:hidden="true" ma:internalName="MediaServiceMetadata" ma:readOnly="true">
      <xsd:simpleType>
        <xsd:restriction base="dms:Note"/>
      </xsd:simpleType>
    </xsd:element>
    <xsd:element name="MediaServiceFastMetadata" ma:index="71" nillable="true" ma:displayName="MediaServiceFastMetadata" ma:hidden="true" ma:internalName="MediaServiceFastMetadata" ma:readOnly="true">
      <xsd:simpleType>
        <xsd:restriction base="dms:Note"/>
      </xsd:simpleType>
    </xsd:element>
    <xsd:element name="NFFormData" ma:index="72" nillable="true" ma:displayName="NFFormData" ma:hidden="true" ma:internalName="NFFormData">
      <xsd:simpleType>
        <xsd:restriction base="dms:Note"/>
      </xsd:simpleType>
    </xsd:element>
    <xsd:element name="Doc_x0020_Type0" ma:index="73" nillable="true" ma:displayName="Nara Doc Type_txt" ma:indexed="true" ma:internalName="Doc_x0020_Type0">
      <xsd:simpleType>
        <xsd:restriction base="dms:Text">
          <xsd:maxLength value="255"/>
        </xsd:restriction>
      </xsd:simpleType>
    </xsd:element>
    <xsd:element name="dfp2_pt1_approvalWf" ma:index="74" nillable="true" ma:displayName="gcc-dfp_pt1_approvalWf" ma:internalName="dfp2_pt1_approvalWf">
      <xsd:complexType>
        <xsd:complexContent>
          <xsd:extension base="dms:URL">
            <xsd:sequence>
              <xsd:element name="Url" type="dms:ValidUrl" minOccurs="0" nillable="true"/>
              <xsd:element name="Description" type="xsd:string" nillable="true"/>
            </xsd:sequence>
          </xsd:extension>
        </xsd:complexContent>
      </xsd:complexType>
    </xsd:element>
    <xsd:element name="dfp2_pt2_Mmd" ma:index="75" nillable="true" ma:displayName="gcc-dfp_pt2_Mmd" ma:internalName="dfp2_pt2_Mmd">
      <xsd:complexType>
        <xsd:complexContent>
          <xsd:extension base="dms:URL">
            <xsd:sequence>
              <xsd:element name="Url" type="dms:ValidUrl" minOccurs="0" nillable="true"/>
              <xsd:element name="Description" type="xsd:string" nillable="true"/>
            </xsd:sequence>
          </xsd:extension>
        </xsd:complexContent>
      </xsd:complexType>
    </xsd:element>
    <xsd:element name="dfp2_pt3_Grs" ma:index="76" nillable="true" ma:displayName="gcc-dfp_pt3_Grs" ma:internalName="dfp2_pt3_Grs">
      <xsd:complexType>
        <xsd:complexContent>
          <xsd:extension base="dms:URL">
            <xsd:sequence>
              <xsd:element name="Url" type="dms:ValidUrl" minOccurs="0" nillable="true"/>
              <xsd:element name="Description" type="xsd:string" nillable="true"/>
            </xsd:sequence>
          </xsd:extension>
        </xsd:complexContent>
      </xsd:complexType>
    </xsd:element>
    <xsd:element name="dfp3_pt4_send_x002d_toDC" ma:index="77" nillable="true" ma:displayName="gcc-dfp_pt4_send-toDC" ma:internalName="dfp3_pt4_send_x002d_toDC">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ac02eac-2c06-43cf-a7ca-c7990c261205" elementFormDefault="qualified">
    <xsd:import namespace="http://schemas.microsoft.com/office/2006/documentManagement/types"/>
    <xsd:import namespace="http://schemas.microsoft.com/office/infopath/2007/PartnerControls"/>
    <xsd:element name="MediaServiceAutoTags" ma:index="78" nillable="true" ma:displayName="Tags" ma:internalName="MediaServiceAutoTags" ma:readOnly="true">
      <xsd:simpleType>
        <xsd:restriction base="dms:Text"/>
      </xsd:simpleType>
    </xsd:element>
    <xsd:element name="MediaServiceOCR" ma:index="79" nillable="true" ma:displayName="Extracted Text" ma:internalName="MediaServiceOCR" ma:readOnly="true">
      <xsd:simpleType>
        <xsd:restriction base="dms:Note">
          <xsd:maxLength value="255"/>
        </xsd:restriction>
      </xsd:simpleType>
    </xsd:element>
    <xsd:element name="MediaServiceGenerationTime" ma:index="80" nillable="true" ma:displayName="MediaServiceGenerationTime" ma:hidden="true" ma:internalName="MediaServiceGenerationTime" ma:readOnly="true">
      <xsd:simpleType>
        <xsd:restriction base="dms:Text"/>
      </xsd:simpleType>
    </xsd:element>
    <xsd:element name="MediaServiceEventHashCode" ma:index="81" nillable="true" ma:displayName="MediaServiceEventHashCode" ma:hidden="true" ma:internalName="MediaServiceEventHashCode" ma:readOnly="true">
      <xsd:simpleType>
        <xsd:restriction base="dms:Text"/>
      </xsd:simpleType>
    </xsd:element>
    <xsd:element name="DFP_x002d_ID" ma:index="82" nillable="true" ma:displayName="DFP-ID" ma:internalName="DFP_x002d_ID">
      <xsd:simpleType>
        <xsd:restriction base="dms:Text">
          <xsd:maxLength value="255"/>
        </xsd:restriction>
      </xsd:simpleType>
    </xsd:element>
    <xsd:element name="gcc_x002d_DC2_x002d__x0020_Received_x0020_New_x0020_Doc" ma:index="83" nillable="true" ma:displayName="gcc-DC2- Received New Doc" ma:internalName="gcc_x002d_DC2_x002d__x0020_Received_x0020_New_x0020_Doc">
      <xsd:complexType>
        <xsd:complexContent>
          <xsd:extension base="dms:URL">
            <xsd:sequence>
              <xsd:element name="Url" type="dms:ValidUrl" minOccurs="0" nillable="true"/>
              <xsd:element name="Description" type="xsd:string" nillable="true"/>
            </xsd:sequence>
          </xsd:extension>
        </xsd:complexContent>
      </xsd:complexType>
    </xsd:element>
    <xsd:element name="Doc_x0020_Title0" ma:index="84" nillable="true" ma:displayName="Doc Title" ma:format="Hyperlink" ma:internalName="Doc_x0020_Title0">
      <xsd:complexType>
        <xsd:complexContent>
          <xsd:extension base="dms:URL">
            <xsd:sequence>
              <xsd:element name="Url" type="dms:ValidUrl" minOccurs="0" nillable="true"/>
              <xsd:element name="Description" type="xsd:string" nillable="true"/>
            </xsd:sequence>
          </xsd:extension>
        </xsd:complexContent>
      </xsd:complexType>
    </xsd:element>
    <xsd:element name="LinkToFileAtDC" ma:index="85" nillable="true" ma:displayName="LinkToFileAtDC" ma:format="Hyperlink" ma:internalName="LinkToFileAtDC">
      <xsd:complexType>
        <xsd:complexContent>
          <xsd:extension base="dms:URL">
            <xsd:sequence>
              <xsd:element name="Url" type="dms:ValidUrl" minOccurs="0" nillable="true"/>
              <xsd:element name="Description" type="xsd:string" nillable="true"/>
            </xsd:sequence>
          </xsd:extension>
        </xsd:complexContent>
      </xsd:complexType>
    </xsd:element>
    <xsd:element name="MediaServiceDateTaken" ma:index="86" nillable="true" ma:displayName="MediaServiceDateTaken" ma:hidden="true" ma:internalName="MediaServiceDateTaken" ma:readOnly="true">
      <xsd:simpleType>
        <xsd:restriction base="dms:Text"/>
      </xsd:simpleType>
    </xsd:element>
    <xsd:element name="MediaLengthInSeconds" ma:index="87" nillable="true" ma:displayName="MediaLengthInSeconds" ma:hidden="true" ma:internalName="MediaLengthInSeconds" ma:readOnly="true">
      <xsd:simpleType>
        <xsd:restriction base="dms:Unknown"/>
      </xsd:simpleType>
    </xsd:element>
    <xsd:element name="DocCenterID" ma:index="88" nillable="true" ma:displayName="DocCenterID" ma:internalName="DocCenterID">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403016e-1456-490b-8105-fab27ac031a1" elementFormDefault="qualified">
    <xsd:import namespace="http://schemas.microsoft.com/office/2006/documentManagement/types"/>
    <xsd:import namespace="http://schemas.microsoft.com/office/infopath/2007/PartnerControls"/>
    <xsd:element name="SharedWithUsers" ma:index="8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25bf81-2355-45c3-a4d5-f070f79acb21" elementFormDefault="qualified">
    <xsd:import namespace="http://schemas.microsoft.com/office/2006/documentManagement/types"/>
    <xsd:import namespace="http://schemas.microsoft.com/office/infopath/2007/PartnerControls"/>
    <xsd:element name="gcc_x002d_DC2_x002d__x0020_Received_x0020_New_x0020_Doc3" ma:index="91" nillable="true" ma:displayName="gcc-DC2- Received New Doc3" ma:internalName="gcc_x002d_DC2_x002d__x0020_Received_x0020_New_x0020_Doc3">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93"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FFormData xmlns="e53944dc-2f8c-4705-87a5-3476f8dfe585">&lt;?xml version="1.0" encoding="utf-8"?&gt;&lt;FormVariables&gt;&lt;Version&gt;1.0&lt;/Version&gt;&lt;/FormVariables&gt;</NFFormData>
    <Doc_x0020_Type1 xmlns="4e974542-5edc-4232-aa4c-d083a8df847c" xsi:nil="true"/>
    <Doc_x0020_Category_x002d_txt xmlns="e53944dc-2f8c-4705-87a5-3476f8dfe585">Training</Doc_x0020_Category_x002d_txt>
    <Doc_x0020_Category xmlns="4e974542-5edc-4232-aa4c-d083a8df847c" xsi:nil="true"/>
    <c314bb418e2a45419088810bc94e97c0 xmlns="73fb875a-8af9-4255-b008-0995492d31cd">
      <Terms xmlns="http://schemas.microsoft.com/office/infopath/2007/PartnerControls">
        <TermInfo xmlns="http://schemas.microsoft.com/office/infopath/2007/PartnerControls">
          <TermName xmlns="http://schemas.microsoft.com/office/infopath/2007/PartnerControls">Training Media * 799</TermName>
          <TermId xmlns="http://schemas.microsoft.com/office/infopath/2007/PartnerControls">d32fa01b-e9c3-4bbb-8ae2-c958dda48982</TermId>
        </TermInfo>
      </Terms>
    </c314bb418e2a45419088810bc94e97c0>
    <Announcement-Text_slt xmlns="4e974542-5edc-4232-aa4c-d083a8df847c" xsi:nil="true"/>
    <pf497c84604c4d9182a7cb072310c2fe xmlns="4e974542-5edc-4232-aa4c-d083a8df847c">
      <Terms xmlns="http://schemas.microsoft.com/office/infopath/2007/PartnerControls">
        <TermInfo xmlns="http://schemas.microsoft.com/office/infopath/2007/PartnerControls">
          <TermName xmlns="http://schemas.microsoft.com/office/infopath/2007/PartnerControls">Training * 10</TermName>
          <TermId xmlns="http://schemas.microsoft.com/office/infopath/2007/PartnerControls">73fb5070-75fa-49c9-a21c-0729e49d0958</TermId>
        </TermInfo>
      </Terms>
    </pf497c84604c4d9182a7cb072310c2fe>
    <Runs xmlns="4e974542-5edc-4232-aa4c-d083a8df847c">0</Runs>
    <dfp3_pt4_send_x002d_toDC xmlns="e53944dc-2f8c-4705-87a5-3476f8dfe585">
      <Url xsi:nil="true"/>
      <Description xsi:nil="true"/>
    </dfp3_pt4_send_x002d_toDC>
    <Issue_x0020_Date xmlns="4e974542-5edc-4232-aa4c-d083a8df847c">2022-08-29T20:15:58+00:00</Issue_x0020_Date>
    <dfp2_pt1_approvalWf xmlns="e53944dc-2f8c-4705-87a5-3476f8dfe585">
      <Url xsi:nil="true"/>
      <Description xsi:nil="true"/>
    </dfp2_pt1_approvalWf>
    <dfp2_pt3_Grs xmlns="e53944dc-2f8c-4705-87a5-3476f8dfe585">
      <Url xsi:nil="true"/>
      <Description xsi:nil="true"/>
    </dfp2_pt3_Grs>
    <Additional_x0020_Authors xmlns="4e974542-5edc-4232-aa4c-d083a8df847c">
      <UserInfo>
        <DisplayName/>
        <AccountId xsi:nil="true"/>
        <AccountType/>
      </UserInfo>
    </Additional_x0020_Authors>
    <Approver_x0020_Comments xmlns="4e974542-5edc-4232-aa4c-d083a8df847c" xsi:nil="true"/>
    <Doc_x0020_Title xmlns="4e974542-5edc-4232-aa4c-d083a8df847c">
      <Url xsi:nil="true"/>
      <Description xsi:nil="true"/>
    </Doc_x0020_Title>
    <PDF1 xmlns="4e974542-5edc-4232-aa4c-d083a8df847c">Do not Convert to a PDF</PDF1>
    <Doc_x0020_Type0 xmlns="e53944dc-2f8c-4705-87a5-3476f8dfe585">Training:Material:Training Media * 799</Doc_x0020_Type0>
    <AP xmlns="4e974542-5edc-4232-aa4c-d083a8df847c">No</AP>
    <Posted_x0020_By xmlns="4e974542-5edc-4232-aa4c-d083a8df847c">
      <UserInfo>
        <DisplayName/>
        <AccountId xsi:nil="true"/>
        <AccountType/>
      </UserInfo>
    </Posted_x0020_By>
    <Org_x0020_UnitsTaxHTField0 xmlns="4e974542-5edc-4232-aa4c-d083a8df847c">
      <Terms xmlns="http://schemas.microsoft.com/office/infopath/2007/PartnerControls">
        <TermInfo xmlns="http://schemas.microsoft.com/office/infopath/2007/PartnerControls">
          <TermName xmlns="http://schemas.microsoft.com/office/infopath/2007/PartnerControls">Training Group</TermName>
          <TermId xmlns="http://schemas.microsoft.com/office/infopath/2007/PartnerControls">7d140833-9c4f-45a2-aa25-123fa7fb97f2</TermId>
        </TermInfo>
      </Terms>
    </Org_x0020_UnitsTaxHTField0>
    <NaraRetentionYear_txt xmlns="e53944dc-2f8c-4705-87a5-3476f8dfe585">2027</NaraRetentionYear_txt>
    <SurveyTxt0 xmlns="e53944dc-2f8c-4705-87a5-3476f8dfe585">AGRICULTURE CENSUS</SurveyTxt0>
    <Survey-LU xmlns="4e974542-5edc-4232-aa4c-d083a8df847c" xsi:nil="true"/>
    <dfp2_pt2_Mmd xmlns="e53944dc-2f8c-4705-87a5-3476f8dfe585">
      <Url xsi:nil="true"/>
      <Description xsi:nil="true"/>
    </dfp2_pt2_Mmd>
    <Pub_URL xmlns="4e974542-5edc-4232-aa4c-d083a8df847c">
      <Url>https://usdagcc.sharepoint.com/sites/NASSportal/NASSdocs/Lists/NASS%20Announcements/DispForm.aspx?ID=15788</Url>
      <Description>https://usdagcc.sharepoint.com/sites/NASSportal/NASSdocs/Lists/NASS%20Announcements/DispForm.aspx?ID=15788</Description>
    </Pub_URL>
    <grs_Retain-NoYrs xmlns="4e974542-5edc-4232-aa4c-d083a8df847c">5</grs_Retain-NoYrs>
    <Retain xmlns="4e974542-5edc-4232-aa4c-d083a8df847c">1</Retain>
    <BB-Text xmlns="4e974542-5edc-4232-aa4c-d083a8df847c" xsi:nil="true"/>
    <grs_Authority xmlns="4e974542-5edc-4232-aa4c-d083a8df847c">N1-355-07-01, Item 25</grs_Authority>
    <Review_d xmlns="4e974542-5edc-4232-aa4c-d083a8df847c" xsi:nil="true"/>
    <Nara_x0020_Function_txt xmlns="e53944dc-2f8c-4705-87a5-3476f8dfe585">Training</Nara_x0020_Function_txt>
    <Nara_x0020_SubFunction_txt xmlns="e53944dc-2f8c-4705-87a5-3476f8dfe585">Material</Nara_x0020_SubFunction_txt>
    <SurveyGroupBy1 xmlns="4e974542-5edc-4232-aa4c-d083a8df847c">AGRICULTURE CENSUS</SurveyGroupBy1>
    <Expire_x0020_Date xmlns="4e974542-5edc-4232-aa4c-d083a8df847c">2027-08-29T20:15:58+00:00</Expire_x0020_Date>
    <AddMeta xmlns="4e974542-5edc-4232-aa4c-d083a8df847c">Draft</AddMeta>
    <DocCenterID xmlns="2ac02eac-2c06-43cf-a7ca-c7990c261205">26192</DocCenterID>
    <LinkToFileAtDC xmlns="2ac02eac-2c06-43cf-a7ca-c7990c261205">
      <Url>https://usdagcc.sharepoint.com/sites/NASSportal/NASSdocs/docCenter2/Agricultu2reCensus_2022_TrainingKickoffWebinarPresentations.pptx</Url>
      <Description>https://usdagcc.sharepoint.com/sites/NASSportal/NASSdocs/docCenter2/Agricultu2reCensus_2022_TrainingKickoffWebinarPresentations.pptx</Description>
    </LinkToFileAtDC>
    <ECM_WF_Status xmlns="4e974542-5edc-4232-aa4c-d083a8df847c">Ready to Run</ECM_WF_Status>
    <Nara_x0020_Doc_x0020_Type_x0020_Title xmlns="e53944dc-2f8c-4705-87a5-3476f8dfe585">Training Media * 799</Nara_x0020_Doc_x0020_Type_x0020_Title>
    <Doc_x0020_Title0 xmlns="2ac02eac-2c06-43cf-a7ca-c7990c261205">
      <Url>https://usdagcc.sharepoint.com/sites/NASSportal/NASSdocs/docCenter2/Agricultu2reCensus_2022_TrainingKickoffWebinarPresentations.pptx</Url>
      <Description>2022 Census of Ag Training Kickoff Webinar Presentations.pptx</Description>
    </Doc_x0020_Title0>
    <Report_x002f_Memo_x0020_Number xmlns="4e974542-5edc-4232-aa4c-d083a8df847c" xsi:nil="true"/>
    <Doc-ID xmlns="4e974542-5edc-4232-aa4c-d083a8df847c" xsi:nil="true"/>
    <ExpireDate xmlns="e53944dc-2f8c-4705-87a5-3476f8dfe585" xsi:nil="true"/>
    <Org_x0020_Unit_txt xmlns="e53944dc-2f8c-4705-87a5-3476f8dfe585">NOD:Training Group</Org_x0020_Unit_txt>
    <grs_FileCode xmlns="4e974542-5edc-4232-aa4c-d083a8df847c">TRNG - 03(a-5)</grs_FileCode>
    <nee10210d87d4ee593a668b11feb5dde xmlns="4e974542-5edc-4232-aa4c-d083a8df847c">
      <Terms xmlns="http://schemas.microsoft.com/office/infopath/2007/PartnerControls">
        <TermInfo xmlns="http://schemas.microsoft.com/office/infopath/2007/PartnerControls">
          <TermName xmlns="http://schemas.microsoft.com/office/infopath/2007/PartnerControls">AGRICULTURE CENSUS * 11</TermName>
          <TermId xmlns="http://schemas.microsoft.com/office/infopath/2007/PartnerControls">bd91f25d-616f-437c-ac98-ceb2393369df</TermId>
        </TermInfo>
      </Terms>
    </nee10210d87d4ee593a668b11feb5dde>
    <gcc_x002d_DC2_x002d__x0020_Received_x0020_New_x0020_Doc xmlns="2ac02eac-2c06-43cf-a7ca-c7990c261205">
      <Url xsi:nil="true"/>
      <Description xsi:nil="true"/>
    </gcc_x002d_DC2_x002d__x0020_Received_x0020_New_x0020_Doc>
    <SFprep2 xmlns="4e974542-5edc-4232-aa4c-d083a8df847c">Sub Function:</SFprep2>
    <ActionStatus xmlns="e53944dc-2f8c-4705-87a5-3476f8dfe585">docCenter Wf Completed</ActionStatus>
    <Published_x0020_By xmlns="e53944dc-2f8c-4705-87a5-3476f8dfe585">
      <UserInfo>
        <DisplayName>Doty, Susan - REE-NASS, Denver, CO</DisplayName>
        <AccountId>10</AccountId>
        <AccountType/>
      </UserInfo>
    </Published_x0020_By>
    <DFP_x002d_ID xmlns="2ac02eac-2c06-43cf-a7ca-c7990c261205">41962</DFP_x002d_ID>
    <Approver xmlns="4e974542-5edc-4232-aa4c-d083a8df847c">
      <UserInfo>
        <DisplayName>Higgins, Andrew - REE-NASS, St. Louis, MO</DisplayName>
        <AccountId>240</AccountId>
        <AccountType/>
      </UserInfo>
    </Approver>
    <Doc_x0020_Type xmlns="4e974542-5edc-4232-aa4c-d083a8df847c">Function:Sub Function:</Doc_x0020_Type>
    <BB xmlns="4e974542-5edc-4232-aa4c-d083a8df847c">Yes</BB>
    <NASS_Name xmlns="4e974542-5edc-4232-aa4c-d083a8df847c" xsi:nil="true"/>
    <Nara_x0020_Doc_x0020_Type_x0020_ID_nbr xmlns="e53944dc-2f8c-4705-87a5-3476f8dfe585">799</Nara_x0020_Doc_x0020_Type_x0020_ID_nbr>
    <Published_x0020_Date xmlns="e53944dc-2f8c-4705-87a5-3476f8dfe585">2022-08-30T13:34:56+00:00</Published_x0020_Date>
    <Approval_x0020_Date xmlns="4e974542-5edc-4232-aa4c-d083a8df847c" xsi:nil="true"/>
    <TaxCatchAll xmlns="73fb875a-8af9-4255-b008-0995492d31cd">
      <Value>75</Value>
      <Value>319</Value>
      <Value>275</Value>
      <Value>274</Value>
    </TaxCatchAll>
    <SurveyTxt xmlns="4e974542-5edc-4232-aa4c-d083a8df847c" xsi:nil="true"/>
    <WfStatus xmlns="4e974542-5edc-4232-aa4c-d083a8df847c">dfp_pt4 In Progress</WfStatus>
    <_dlc_DocId xmlns="4e974542-5edc-4232-aa4c-d083a8df847c">FNVPY7D4E5RX-169807097-26192</_dlc_DocId>
    <_dlc_DocIdUrl xmlns="4e974542-5edc-4232-aa4c-d083a8df847c">
      <Url>https://usdagcc.sharepoint.com/sites/NASSportal/NASSdocs/_layouts/15/DocIdRedir.aspx?ID=FNVPY7D4E5RX-169807097-26192</Url>
      <Description>FNVPY7D4E5RX-169807097-26192</Description>
    </_dlc_DocIdUrl>
    <gcc_x002d_DC2_x002d__x0020_Received_x0020_New_x0020_Doc3 xmlns="9f25bf81-2355-45c3-a4d5-f070f79acb21">
      <Url xsi:nil="true"/>
      <Description xsi:nil="true"/>
    </gcc_x002d_DC2_x002d__x0020_Received_x0020_New_x0020_Doc3>
    <lcf76f155ced4ddcb4097134ff3c332f xmlns="9f25bf81-2355-45c3-a4d5-f070f79acb2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123ACC-3414-48C6-B8F3-DA9D5EDC0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974542-5edc-4232-aa4c-d083a8df847c"/>
    <ds:schemaRef ds:uri="73fb875a-8af9-4255-b008-0995492d31cd"/>
    <ds:schemaRef ds:uri="e53944dc-2f8c-4705-87a5-3476f8dfe585"/>
    <ds:schemaRef ds:uri="2ac02eac-2c06-43cf-a7ca-c7990c261205"/>
    <ds:schemaRef ds:uri="9403016e-1456-490b-8105-fab27ac031a1"/>
    <ds:schemaRef ds:uri="9f25bf81-2355-45c3-a4d5-f070f79acb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4FCC45-E1FA-4164-82D4-5A38B063596B}">
  <ds:schemaRefs>
    <ds:schemaRef ds:uri="http://schemas.microsoft.com/sharepoint/events"/>
  </ds:schemaRefs>
</ds:datastoreItem>
</file>

<file path=customXml/itemProps3.xml><?xml version="1.0" encoding="utf-8"?>
<ds:datastoreItem xmlns:ds="http://schemas.openxmlformats.org/officeDocument/2006/customXml" ds:itemID="{A4274D2E-25D3-4E04-B8B8-C813C35AD7ED}">
  <ds:schemaRefs>
    <ds:schemaRef ds:uri="http://schemas.microsoft.com/sharepoint/v3/contenttype/forms"/>
  </ds:schemaRefs>
</ds:datastoreItem>
</file>

<file path=customXml/itemProps4.xml><?xml version="1.0" encoding="utf-8"?>
<ds:datastoreItem xmlns:ds="http://schemas.openxmlformats.org/officeDocument/2006/customXml" ds:itemID="{3B8DC029-7CBE-4624-BF86-359C64538D95}">
  <ds:schemaRefs>
    <ds:schemaRef ds:uri="http://schemas.microsoft.com/office/2006/documentManagement/types"/>
    <ds:schemaRef ds:uri="73fb875a-8af9-4255-b008-0995492d31cd"/>
    <ds:schemaRef ds:uri="http://schemas.microsoft.com/office/infopath/2007/PartnerControls"/>
    <ds:schemaRef ds:uri="http://purl.org/dc/terms/"/>
    <ds:schemaRef ds:uri="http://schemas.openxmlformats.org/package/2006/metadata/core-properties"/>
    <ds:schemaRef ds:uri="4e974542-5edc-4232-aa4c-d083a8df847c"/>
    <ds:schemaRef ds:uri="http://schemas.microsoft.com/office/2006/metadata/properties"/>
    <ds:schemaRef ds:uri="http://purl.org/dc/elements/1.1/"/>
    <ds:schemaRef ds:uri="9f25bf81-2355-45c3-a4d5-f070f79acb21"/>
    <ds:schemaRef ds:uri="9403016e-1456-490b-8105-fab27ac031a1"/>
    <ds:schemaRef ds:uri="2ac02eac-2c06-43cf-a7ca-c7990c261205"/>
    <ds:schemaRef ds:uri="e53944dc-2f8c-4705-87a5-3476f8dfe58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5668</TotalTime>
  <Words>2102</Words>
  <Application>Microsoft Office PowerPoint</Application>
  <PresentationFormat>Widescreen</PresentationFormat>
  <Paragraphs>332</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Census of Ag Training Kickoff Webinar Presentations.pptx</dc:title>
  <dc:creator>Kristen Thoman;Halvorson, Jodi - NASS, Sacramento, CA</dc:creator>
  <cp:lastModifiedBy>Miyares, John - REE-NASS</cp:lastModifiedBy>
  <cp:revision>203</cp:revision>
  <cp:lastPrinted>2022-07-12T19:52:35Z</cp:lastPrinted>
  <dcterms:created xsi:type="dcterms:W3CDTF">2021-06-10T14:12:18Z</dcterms:created>
  <dcterms:modified xsi:type="dcterms:W3CDTF">2022-12-22T11:47:43Z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0x0101003BF80837F2A07B469DC41AB2DF94C6320009B25E06BF82C6418529DBC92E44F893</vt:lpwstr>
  </property>
  <property fmtid="{D5CDD505-2E9C-101B-9397-08002B2CF9AE}" pid="3" name="_dlc_DocIdItemGuid">
    <vt:lpwstr>85b6556a-826a-461a-9126-d2be85ef33fc</vt:lpwstr>
  </property>
  <property fmtid="{D5CDD505-2E9C-101B-9397-08002B2CF9AE}" pid="4" name="Survey1">
    <vt:lpwstr>319;#AGRICULTURE CENSUS * 11|bd91f25d-616f-437c-ac98-ceb2393369df</vt:lpwstr>
  </property>
  <property fmtid="{D5CDD505-2E9C-101B-9397-08002B2CF9AE}" pid="5" name="MediaServiceImageTags">
    <vt:lpwstr/>
  </property>
  <property fmtid="{D5CDD505-2E9C-101B-9397-08002B2CF9AE}" pid="6" name="Doc Category1">
    <vt:lpwstr>275;#Training * 10|73fb5070-75fa-49c9-a21c-0729e49d0958</vt:lpwstr>
  </property>
  <property fmtid="{D5CDD505-2E9C-101B-9397-08002B2CF9AE}" pid="7" name="Document Type">
    <vt:lpwstr>274;#Training Media * 799|d32fa01b-e9c3-4bbb-8ae2-c958dda48982</vt:lpwstr>
  </property>
  <property fmtid="{D5CDD505-2E9C-101B-9397-08002B2CF9AE}" pid="8" name="Org Units">
    <vt:lpwstr>75;#Training Group|7d140833-9c4f-45a2-aa25-123fa7fb97f2</vt:lpwstr>
  </property>
</Properties>
</file>