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0" r:id="rId1"/>
  </p:sldMasterIdLst>
  <p:notesMasterIdLst>
    <p:notesMasterId r:id="rId21"/>
  </p:notesMasterIdLst>
  <p:sldIdLst>
    <p:sldId id="256" r:id="rId2"/>
    <p:sldId id="257" r:id="rId3"/>
    <p:sldId id="276" r:id="rId4"/>
    <p:sldId id="280" r:id="rId5"/>
    <p:sldId id="262" r:id="rId6"/>
    <p:sldId id="258" r:id="rId7"/>
    <p:sldId id="279" r:id="rId8"/>
    <p:sldId id="260" r:id="rId9"/>
    <p:sldId id="277" r:id="rId10"/>
    <p:sldId id="261" r:id="rId11"/>
    <p:sldId id="278" r:id="rId12"/>
    <p:sldId id="270" r:id="rId13"/>
    <p:sldId id="266" r:id="rId14"/>
    <p:sldId id="267" r:id="rId15"/>
    <p:sldId id="272" r:id="rId16"/>
    <p:sldId id="268" r:id="rId17"/>
    <p:sldId id="275" r:id="rId18"/>
    <p:sldId id="273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0D41B-EAA0-44DF-99F5-834DFBAD7D4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F734602-4B03-49CB-BF7C-E8589A6D6CEF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 smtClean="0">
              <a:solidFill>
                <a:srgbClr val="92D050"/>
              </a:solidFill>
            </a:rPr>
            <a:t>Learning Activities</a:t>
          </a:r>
          <a:endParaRPr lang="en-US" dirty="0">
            <a:solidFill>
              <a:srgbClr val="92D050"/>
            </a:solidFill>
          </a:endParaRPr>
        </a:p>
      </dgm:t>
    </dgm:pt>
    <dgm:pt modelId="{E3C77865-7437-47EB-BA7A-69DFE12E23D3}" type="parTrans" cxnId="{62E40260-FC02-4F3F-B094-9E1EB67937B6}">
      <dgm:prSet/>
      <dgm:spPr/>
      <dgm:t>
        <a:bodyPr/>
        <a:lstStyle/>
        <a:p>
          <a:endParaRPr lang="en-US"/>
        </a:p>
      </dgm:t>
    </dgm:pt>
    <dgm:pt modelId="{6770F4C0-1DE8-4446-8479-207A6CDE2124}" type="sibTrans" cxnId="{62E40260-FC02-4F3F-B094-9E1EB67937B6}">
      <dgm:prSet/>
      <dgm:spPr/>
      <dgm:t>
        <a:bodyPr/>
        <a:lstStyle/>
        <a:p>
          <a:endParaRPr lang="en-US"/>
        </a:p>
      </dgm:t>
    </dgm:pt>
    <dgm:pt modelId="{204EAC27-9321-4739-AAA1-770CD658FD3A}">
      <dgm:prSet phldrT="[Text]"/>
      <dgm:spPr>
        <a:ln>
          <a:solidFill>
            <a:srgbClr val="FF9900"/>
          </a:solidFill>
        </a:ln>
      </dgm:spPr>
      <dgm:t>
        <a:bodyPr/>
        <a:lstStyle/>
        <a:p>
          <a:r>
            <a:rPr lang="en-US" dirty="0" smtClean="0">
              <a:solidFill>
                <a:srgbClr val="FF9900"/>
              </a:solidFill>
            </a:rPr>
            <a:t>Evidences</a:t>
          </a:r>
          <a:endParaRPr lang="en-US" dirty="0">
            <a:solidFill>
              <a:srgbClr val="FF9900"/>
            </a:solidFill>
          </a:endParaRPr>
        </a:p>
      </dgm:t>
    </dgm:pt>
    <dgm:pt modelId="{55264DE1-7903-438F-9A33-2C37FC678F09}" type="parTrans" cxnId="{0FDBD918-8B05-4532-9082-6111C9841817}">
      <dgm:prSet/>
      <dgm:spPr/>
      <dgm:t>
        <a:bodyPr/>
        <a:lstStyle/>
        <a:p>
          <a:endParaRPr lang="en-US"/>
        </a:p>
      </dgm:t>
    </dgm:pt>
    <dgm:pt modelId="{321229DF-05B2-4CAC-AA81-7C2D9764B0B3}" type="sibTrans" cxnId="{0FDBD918-8B05-4532-9082-6111C9841817}">
      <dgm:prSet/>
      <dgm:spPr/>
      <dgm:t>
        <a:bodyPr/>
        <a:lstStyle/>
        <a:p>
          <a:endParaRPr lang="en-US"/>
        </a:p>
      </dgm:t>
    </dgm:pt>
    <dgm:pt modelId="{2BEB0DAE-1B9D-4406-8E93-5EBC6D268CFA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Learning Outcomes</a:t>
          </a:r>
          <a:endParaRPr lang="en-US" dirty="0">
            <a:solidFill>
              <a:srgbClr val="C00000"/>
            </a:solidFill>
          </a:endParaRPr>
        </a:p>
      </dgm:t>
    </dgm:pt>
    <dgm:pt modelId="{4E60D771-6F12-417A-9E34-4F0AA4EA2E50}" type="parTrans" cxnId="{1AFEF174-7134-4631-8A3C-9335B0902C3B}">
      <dgm:prSet/>
      <dgm:spPr/>
      <dgm:t>
        <a:bodyPr/>
        <a:lstStyle/>
        <a:p>
          <a:endParaRPr lang="en-US"/>
        </a:p>
      </dgm:t>
    </dgm:pt>
    <dgm:pt modelId="{B09364A2-73A9-41E6-85D9-348B3CAE102D}" type="sibTrans" cxnId="{1AFEF174-7134-4631-8A3C-9335B0902C3B}">
      <dgm:prSet/>
      <dgm:spPr/>
      <dgm:t>
        <a:bodyPr/>
        <a:lstStyle/>
        <a:p>
          <a:endParaRPr lang="en-US"/>
        </a:p>
      </dgm:t>
    </dgm:pt>
    <dgm:pt modelId="{B47F8C89-FF36-4CA5-B2B8-50EB262DB765}" type="pres">
      <dgm:prSet presAssocID="{19A0D41B-EAA0-44DF-99F5-834DFBAD7D47}" presName="CompostProcess" presStyleCnt="0">
        <dgm:presLayoutVars>
          <dgm:dir/>
          <dgm:resizeHandles val="exact"/>
        </dgm:presLayoutVars>
      </dgm:prSet>
      <dgm:spPr/>
    </dgm:pt>
    <dgm:pt modelId="{F1D835E6-3ED7-4690-A1C0-158F11D41AAE}" type="pres">
      <dgm:prSet presAssocID="{19A0D41B-EAA0-44DF-99F5-834DFBAD7D47}" presName="arrow" presStyleLbl="bgShp" presStyleIdx="0" presStyleCnt="1"/>
      <dgm:spPr/>
    </dgm:pt>
    <dgm:pt modelId="{DC9FDD3B-5844-4297-B343-1CEFD0F7F01D}" type="pres">
      <dgm:prSet presAssocID="{19A0D41B-EAA0-44DF-99F5-834DFBAD7D47}" presName="linearProcess" presStyleCnt="0"/>
      <dgm:spPr/>
    </dgm:pt>
    <dgm:pt modelId="{D7AC58DF-A545-4F00-BE2D-1A248DBA7BAA}" type="pres">
      <dgm:prSet presAssocID="{8F734602-4B03-49CB-BF7C-E8589A6D6CE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1196F-6715-446C-8DA1-02360BCD5B30}" type="pres">
      <dgm:prSet presAssocID="{6770F4C0-1DE8-4446-8479-207A6CDE2124}" presName="sibTrans" presStyleCnt="0"/>
      <dgm:spPr/>
    </dgm:pt>
    <dgm:pt modelId="{0EBEB448-3B56-40B5-A987-C746266C8E34}" type="pres">
      <dgm:prSet presAssocID="{204EAC27-9321-4739-AAA1-770CD658FD3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4BA96-A639-4DE5-8A63-CEE7D9E99AB4}" type="pres">
      <dgm:prSet presAssocID="{321229DF-05B2-4CAC-AA81-7C2D9764B0B3}" presName="sibTrans" presStyleCnt="0"/>
      <dgm:spPr/>
    </dgm:pt>
    <dgm:pt modelId="{DA71C991-70EE-4A5E-B989-F0878B459D50}" type="pres">
      <dgm:prSet presAssocID="{2BEB0DAE-1B9D-4406-8E93-5EBC6D268CF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7DCF14-17DC-4358-9320-F3C7D3AC9E1F}" type="presOf" srcId="{19A0D41B-EAA0-44DF-99F5-834DFBAD7D47}" destId="{B47F8C89-FF36-4CA5-B2B8-50EB262DB765}" srcOrd="0" destOrd="0" presId="urn:microsoft.com/office/officeart/2005/8/layout/hProcess9"/>
    <dgm:cxn modelId="{62E40260-FC02-4F3F-B094-9E1EB67937B6}" srcId="{19A0D41B-EAA0-44DF-99F5-834DFBAD7D47}" destId="{8F734602-4B03-49CB-BF7C-E8589A6D6CEF}" srcOrd="0" destOrd="0" parTransId="{E3C77865-7437-47EB-BA7A-69DFE12E23D3}" sibTransId="{6770F4C0-1DE8-4446-8479-207A6CDE2124}"/>
    <dgm:cxn modelId="{1AFEF174-7134-4631-8A3C-9335B0902C3B}" srcId="{19A0D41B-EAA0-44DF-99F5-834DFBAD7D47}" destId="{2BEB0DAE-1B9D-4406-8E93-5EBC6D268CFA}" srcOrd="2" destOrd="0" parTransId="{4E60D771-6F12-417A-9E34-4F0AA4EA2E50}" sibTransId="{B09364A2-73A9-41E6-85D9-348B3CAE102D}"/>
    <dgm:cxn modelId="{0FDBD918-8B05-4532-9082-6111C9841817}" srcId="{19A0D41B-EAA0-44DF-99F5-834DFBAD7D47}" destId="{204EAC27-9321-4739-AAA1-770CD658FD3A}" srcOrd="1" destOrd="0" parTransId="{55264DE1-7903-438F-9A33-2C37FC678F09}" sibTransId="{321229DF-05B2-4CAC-AA81-7C2D9764B0B3}"/>
    <dgm:cxn modelId="{402382C2-D6C5-4938-8722-E5C7E75F9571}" type="presOf" srcId="{204EAC27-9321-4739-AAA1-770CD658FD3A}" destId="{0EBEB448-3B56-40B5-A987-C746266C8E34}" srcOrd="0" destOrd="0" presId="urn:microsoft.com/office/officeart/2005/8/layout/hProcess9"/>
    <dgm:cxn modelId="{0C1CC0F1-E079-4D4C-9E63-42706FC7A833}" type="presOf" srcId="{2BEB0DAE-1B9D-4406-8E93-5EBC6D268CFA}" destId="{DA71C991-70EE-4A5E-B989-F0878B459D50}" srcOrd="0" destOrd="0" presId="urn:microsoft.com/office/officeart/2005/8/layout/hProcess9"/>
    <dgm:cxn modelId="{71A32F0C-9302-4001-B601-EA5B1E85605D}" type="presOf" srcId="{8F734602-4B03-49CB-BF7C-E8589A6D6CEF}" destId="{D7AC58DF-A545-4F00-BE2D-1A248DBA7BAA}" srcOrd="0" destOrd="0" presId="urn:microsoft.com/office/officeart/2005/8/layout/hProcess9"/>
    <dgm:cxn modelId="{A3438903-5DD7-4F61-A66B-AE0DA189EFE9}" type="presParOf" srcId="{B47F8C89-FF36-4CA5-B2B8-50EB262DB765}" destId="{F1D835E6-3ED7-4690-A1C0-158F11D41AAE}" srcOrd="0" destOrd="0" presId="urn:microsoft.com/office/officeart/2005/8/layout/hProcess9"/>
    <dgm:cxn modelId="{0E5FDFF2-2D97-4E15-B655-2EA4FA08BD4C}" type="presParOf" srcId="{B47F8C89-FF36-4CA5-B2B8-50EB262DB765}" destId="{DC9FDD3B-5844-4297-B343-1CEFD0F7F01D}" srcOrd="1" destOrd="0" presId="urn:microsoft.com/office/officeart/2005/8/layout/hProcess9"/>
    <dgm:cxn modelId="{2F360A32-4446-44EE-B1A4-F049A04E7000}" type="presParOf" srcId="{DC9FDD3B-5844-4297-B343-1CEFD0F7F01D}" destId="{D7AC58DF-A545-4F00-BE2D-1A248DBA7BAA}" srcOrd="0" destOrd="0" presId="urn:microsoft.com/office/officeart/2005/8/layout/hProcess9"/>
    <dgm:cxn modelId="{AA5768D3-3A5D-4DE2-8387-278C29F1B2C9}" type="presParOf" srcId="{DC9FDD3B-5844-4297-B343-1CEFD0F7F01D}" destId="{D541196F-6715-446C-8DA1-02360BCD5B30}" srcOrd="1" destOrd="0" presId="urn:microsoft.com/office/officeart/2005/8/layout/hProcess9"/>
    <dgm:cxn modelId="{371E6D75-9A4D-4811-AF3F-09C4D7C99D84}" type="presParOf" srcId="{DC9FDD3B-5844-4297-B343-1CEFD0F7F01D}" destId="{0EBEB448-3B56-40B5-A987-C746266C8E34}" srcOrd="2" destOrd="0" presId="urn:microsoft.com/office/officeart/2005/8/layout/hProcess9"/>
    <dgm:cxn modelId="{0292202F-49F5-41DC-AC75-FC414F7B1B91}" type="presParOf" srcId="{DC9FDD3B-5844-4297-B343-1CEFD0F7F01D}" destId="{EE34BA96-A639-4DE5-8A63-CEE7D9E99AB4}" srcOrd="3" destOrd="0" presId="urn:microsoft.com/office/officeart/2005/8/layout/hProcess9"/>
    <dgm:cxn modelId="{233A0F9B-749B-4A96-900B-9DFFDCC1E6E2}" type="presParOf" srcId="{DC9FDD3B-5844-4297-B343-1CEFD0F7F01D}" destId="{DA71C991-70EE-4A5E-B989-F0878B459D50}" srcOrd="4" destOrd="0" presId="urn:microsoft.com/office/officeart/2005/8/layout/hProcess9"/>
  </dgm:cxnLst>
  <dgm:bg>
    <a:solidFill>
      <a:schemeClr val="accent1">
        <a:lumMod val="75000"/>
      </a:schemeClr>
    </a:solidFill>
  </dgm:bg>
  <dgm:whole>
    <a:ln>
      <a:solidFill>
        <a:schemeClr val="accent1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40B2A-0C03-0942-98A9-33352388BE1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C8EC7-5F07-654A-93F4-5144C1123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3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 general, public audiences (youth) learning outcomes are actions by learners that could be observable, measurable and able to be documented!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Framework for evaluating impacts of informal science (The National Science Foundation)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 order to measure learning outcomes, designing activities and assessments should occur simultaneously. It is important to do cross-checking to ensure that the learning activities are designed to address the learning outcomes.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1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what learners must know, think and do and understand as a result of instruction.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Instruction must match these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Assessment must be aligned with learning outcomes. It is an integral part of your program design. It is not an afterthought!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7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0" dirty="0" smtClean="0"/>
              <a:t>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0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83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7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use category (range) to ask sensitive</a:t>
            </a:r>
            <a:r>
              <a:rPr lang="en-US" baseline="0" dirty="0" smtClean="0"/>
              <a:t> questions.</a:t>
            </a:r>
          </a:p>
          <a:p>
            <a:r>
              <a:rPr lang="en-US" baseline="0" dirty="0" smtClean="0"/>
              <a:t>How big is your wildlife management area? What is your target species?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C8EC7-5F07-654A-93F4-5144C11239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6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262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21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1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702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7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4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9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96AC7B8F-3DF3-A440-BB09-55A9E176B88E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585A44B4-0619-0E41-9272-AE8725A73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1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fterschoolalliance.org/STEM_Outcomes_2013.pdf" TargetMode="External"/><Relationship Id="rId3" Type="http://schemas.openxmlformats.org/officeDocument/2006/relationships/hyperlink" Target="http://www.pearweb.org/atis/dashboard/index" TargetMode="External"/><Relationship Id="rId7" Type="http://schemas.openxmlformats.org/officeDocument/2006/relationships/hyperlink" Target="http://youth.gov/docs/pyd_AssessmentTool.pdf" TargetMode="External"/><Relationship Id="rId2" Type="http://schemas.openxmlformats.org/officeDocument/2006/relationships/hyperlink" Target="http://forumfyi.org/content/soft-skills-hard-data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y7Vl5ZrvKw&amp;feature=youtu.be" TargetMode="External"/><Relationship Id="rId5" Type="http://schemas.openxmlformats.org/officeDocument/2006/relationships/hyperlink" Target="http://www.pearweb.org/tools/dos.html" TargetMode="External"/><Relationship Id="rId4" Type="http://schemas.openxmlformats.org/officeDocument/2006/relationships/hyperlink" Target="http://informalscience.org/evaluation" TargetMode="External"/><Relationship Id="rId9" Type="http://schemas.openxmlformats.org/officeDocument/2006/relationships/hyperlink" Target="http://www.nationalassembly.org/Knowledge/documents/NCYCommonOutcomes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xSFbhtjZ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Youth Assessment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6204904" cy="1069848"/>
          </a:xfrm>
        </p:spPr>
        <p:txBody>
          <a:bodyPr>
            <a:noAutofit/>
          </a:bodyPr>
          <a:lstStyle/>
          <a:p>
            <a:r>
              <a:rPr lang="en-US" dirty="0"/>
              <a:t>Purdue Agriculture PK-12 Engagement Workshop</a:t>
            </a:r>
          </a:p>
          <a:p>
            <a:r>
              <a:rPr lang="en-US" dirty="0" smtClean="0"/>
              <a:t>Dr. Hui-Hui Wang &amp; Dr. Neil Knobloch</a:t>
            </a:r>
          </a:p>
          <a:p>
            <a:r>
              <a:rPr lang="en-US" dirty="0" smtClean="0"/>
              <a:t>11/10/15</a:t>
            </a:r>
          </a:p>
        </p:txBody>
      </p:sp>
    </p:spTree>
    <p:extLst>
      <p:ext uri="{BB962C8B-B14F-4D97-AF65-F5344CB8AC3E}">
        <p14:creationId xmlns:p14="http://schemas.microsoft.com/office/powerpoint/2010/main" val="40074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Strategies Did You Choose? Why?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How would you make the assessment meaningful and assess what matters?</a:t>
            </a:r>
          </a:p>
          <a:p>
            <a:pPr lvl="1"/>
            <a:r>
              <a:rPr lang="en-US" dirty="0" smtClean="0"/>
              <a:t>What assessments are appropriate for the targeted outcome and audience, and would provide evidences of learning?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How much time do you have?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What resource and support do you have?</a:t>
            </a:r>
          </a:p>
        </p:txBody>
      </p:sp>
    </p:spTree>
    <p:extLst>
      <p:ext uri="{BB962C8B-B14F-4D97-AF65-F5344CB8AC3E}">
        <p14:creationId xmlns:p14="http://schemas.microsoft.com/office/powerpoint/2010/main" val="15617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88695"/>
              </p:ext>
            </p:extLst>
          </p:nvPr>
        </p:nvGraphicFramePr>
        <p:xfrm>
          <a:off x="319176" y="2147978"/>
          <a:ext cx="8497020" cy="228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583"/>
                <a:gridCol w="1182757"/>
                <a:gridCol w="1416170"/>
                <a:gridCol w="1506543"/>
                <a:gridCol w="1325797"/>
                <a:gridCol w="1416170"/>
              </a:tblGrid>
              <a:tr h="117319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Survey </a:t>
                      </a:r>
                      <a:r>
                        <a:rPr lang="en-US" sz="1400" dirty="0" smtClean="0"/>
                        <a:t>(one shot)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Pre-post test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Observation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Interview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Work sample </a:t>
                      </a:r>
                      <a:r>
                        <a:rPr lang="en-US" sz="1400" dirty="0" smtClean="0"/>
                        <a:t>(written materials)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Advantages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Disadvantages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904"/>
            <a:ext cx="8229600" cy="847429"/>
          </a:xfrm>
        </p:spPr>
        <p:txBody>
          <a:bodyPr/>
          <a:lstStyle/>
          <a:p>
            <a:r>
              <a:rPr lang="en-US" dirty="0" smtClean="0"/>
              <a:t>Assessment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605009"/>
              </p:ext>
            </p:extLst>
          </p:nvPr>
        </p:nvGraphicFramePr>
        <p:xfrm>
          <a:off x="173964" y="1086268"/>
          <a:ext cx="8837388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812"/>
                <a:gridCol w="2127379"/>
                <a:gridCol w="2472612"/>
                <a:gridCol w="24985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Quantitative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Qualitative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Multiple Methods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Definition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Numerical data collection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Descriptive data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collection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Use both quantitative and qualitative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Advantages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Findings can possibly be generalized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to broader populations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Focus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more on an in-depth understanding that individual have constructed about their experiences in a particular context and point in time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Can be useful to triangulate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and provide more than one perspective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Disadvantages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May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not tell you “why”; Subjects may misinterpreted questions 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May not be generalizing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findings beyond the original inquiry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How the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two methods work separately and together?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Examples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Surveys, questionnaires, standardized pre-and post-test instruments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Interviews, focus groups, observations, analysis of written materials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Observation</a:t>
                      </a:r>
                      <a:r>
                        <a:rPr lang="en-US" sz="16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protocol and rubric</a:t>
                      </a:r>
                    </a:p>
                    <a:p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10694"/>
            <a:ext cx="7772400" cy="1609344"/>
          </a:xfrm>
        </p:spPr>
        <p:txBody>
          <a:bodyPr/>
          <a:lstStyle/>
          <a:p>
            <a:r>
              <a:rPr lang="en-US" dirty="0" smtClean="0"/>
              <a:t>Questionnaire (Survey)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3934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52425" y="1525924"/>
            <a:ext cx="8054549" cy="45275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6391" y="1944848"/>
            <a:ext cx="76604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What </a:t>
            </a:r>
            <a:r>
              <a:rPr lang="en-US" sz="2400" dirty="0" smtClean="0"/>
              <a:t>questionnaire already exists? </a:t>
            </a:r>
            <a:r>
              <a:rPr lang="en-US" sz="2400" dirty="0"/>
              <a:t>Can a </a:t>
            </a:r>
            <a:r>
              <a:rPr lang="en-US" sz="2400" dirty="0" smtClean="0"/>
              <a:t>questionnaire </a:t>
            </a:r>
            <a:r>
              <a:rPr lang="en-US" sz="2400" dirty="0"/>
              <a:t>be </a:t>
            </a:r>
            <a:r>
              <a:rPr lang="en-US" sz="2400" dirty="0" smtClean="0"/>
              <a:t>modified </a:t>
            </a:r>
            <a:r>
              <a:rPr lang="en-US" sz="2400" dirty="0"/>
              <a:t>to </a:t>
            </a:r>
            <a:r>
              <a:rPr lang="en-US" sz="2400" dirty="0" smtClean="0"/>
              <a:t>measure targeted outcomes in this context?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Keep it simple and </a:t>
            </a:r>
            <a:r>
              <a:rPr lang="en-US" sz="2400" dirty="0" smtClean="0"/>
              <a:t>manageable.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At the beginning of the questionnaire, briefly tell the purpose of the study.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How the language in a questionnaire is phrased can influence the responses of the subject.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Test your questions beforehand.</a:t>
            </a:r>
          </a:p>
        </p:txBody>
      </p:sp>
      <p:sp>
        <p:nvSpPr>
          <p:cNvPr id="6" name="Explosion 1 5"/>
          <p:cNvSpPr/>
          <p:nvPr/>
        </p:nvSpPr>
        <p:spPr>
          <a:xfrm>
            <a:off x="218543" y="878306"/>
            <a:ext cx="1443905" cy="1443789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3926" y="1295091"/>
            <a:ext cx="864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3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6722"/>
            <a:ext cx="7772400" cy="1609344"/>
          </a:xfrm>
        </p:spPr>
        <p:txBody>
          <a:bodyPr/>
          <a:lstStyle/>
          <a:p>
            <a:r>
              <a:rPr lang="en-US" dirty="0" smtClean="0"/>
              <a:t>Observation Checklists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256"/>
            <a:ext cx="8229600" cy="2713773"/>
          </a:xfrm>
        </p:spPr>
        <p:txBody>
          <a:bodyPr/>
          <a:lstStyle/>
          <a:p>
            <a:r>
              <a:rPr lang="en-US" dirty="0" smtClean="0"/>
              <a:t>An observation checklist identifies learning objectives and behaviors, and are used to determine whether a learner exhibits the behaviors or skills listed at a specific moment of 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9093" y="3299580"/>
            <a:ext cx="78343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Listing target behaviors.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Arranging the desired actions.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Creating procedures for checking each action as it occurs.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79722" y="3277338"/>
            <a:ext cx="7834375" cy="1815882"/>
          </a:xfrm>
          <a:prstGeom prst="round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130472" y="3072770"/>
            <a:ext cx="1443904" cy="1200259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4060" y="3376990"/>
            <a:ext cx="846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572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3516"/>
            <a:ext cx="7772400" cy="1609344"/>
          </a:xfrm>
        </p:spPr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87551"/>
          </a:xfrm>
        </p:spPr>
        <p:txBody>
          <a:bodyPr/>
          <a:lstStyle/>
          <a:p>
            <a:r>
              <a:rPr lang="en-US" dirty="0" smtClean="0"/>
              <a:t>The goal of a well-conducted interview is to elicit a participant’s responses in ways that avoid the imposition of bias on the part of the interviewer.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57480" y="3286163"/>
            <a:ext cx="74924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Don’t ask things unless you are sure you require the answers.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Arrange your questions that the most personal (sensitive) questions come last.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Ask about only one item at a time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150044" y="2773156"/>
            <a:ext cx="1450428" cy="137421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162153"/>
            <a:ext cx="954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Tips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338757" y="3286163"/>
            <a:ext cx="7266303" cy="30846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Samples and 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22342"/>
          </a:xfrm>
        </p:spPr>
        <p:txBody>
          <a:bodyPr/>
          <a:lstStyle/>
          <a:p>
            <a:r>
              <a:rPr lang="en-US" dirty="0" smtClean="0"/>
              <a:t>A systematic collection of authentic learner’s work placed in portfolio. It can create a “timeline” of progress that reflects learners’ success.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8638" y="3191958"/>
            <a:ext cx="77936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Determine big ideas and concepts that you like to monitor and analyze over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Determine type of a learner’s work that will be collected, such as journal, drawing, videotapes, and/or photos.</a:t>
            </a:r>
          </a:p>
        </p:txBody>
      </p:sp>
      <p:sp>
        <p:nvSpPr>
          <p:cNvPr id="6" name="Explosion 1 5"/>
          <p:cNvSpPr/>
          <p:nvPr/>
        </p:nvSpPr>
        <p:spPr>
          <a:xfrm>
            <a:off x="202003" y="2752068"/>
            <a:ext cx="1352029" cy="1304626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7011" y="3090441"/>
            <a:ext cx="1137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Tips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278638" y="3186896"/>
            <a:ext cx="7538479" cy="28379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2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363631"/>
            <a:ext cx="832806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Limitations of this Workshop</a:t>
            </a:r>
            <a:br>
              <a:rPr lang="en-US" dirty="0" smtClean="0"/>
            </a:br>
            <a:r>
              <a:rPr lang="en-US" sz="3600" dirty="0" smtClean="0"/>
              <a:t>(…possible topics for Future Workshops)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9469"/>
            <a:ext cx="7772400" cy="4352731"/>
          </a:xfrm>
        </p:spPr>
        <p:txBody>
          <a:bodyPr/>
          <a:lstStyle/>
          <a:p>
            <a:pPr marL="514350" indent="-457200"/>
            <a:r>
              <a:rPr lang="en-US" dirty="0" smtClean="0"/>
              <a:t>Direct- and indirect-measures</a:t>
            </a:r>
          </a:p>
          <a:p>
            <a:pPr marL="514350" indent="-457200"/>
            <a:r>
              <a:rPr lang="en-US" dirty="0" smtClean="0"/>
              <a:t>Validity and reliability</a:t>
            </a:r>
          </a:p>
          <a:p>
            <a:pPr marL="514350" indent="-457200"/>
            <a:r>
              <a:rPr lang="en-US" dirty="0" smtClean="0"/>
              <a:t>Data </a:t>
            </a:r>
            <a:r>
              <a:rPr lang="en-US" dirty="0"/>
              <a:t>analysis </a:t>
            </a:r>
            <a:endParaRPr lang="en-US" dirty="0" smtClean="0"/>
          </a:p>
          <a:p>
            <a:pPr marL="914400" lvl="1" indent="-457200"/>
            <a:r>
              <a:rPr lang="en-US" dirty="0" smtClean="0"/>
              <a:t>Quantitative </a:t>
            </a:r>
            <a:endParaRPr lang="en-US" dirty="0"/>
          </a:p>
          <a:p>
            <a:pPr marL="914400" lvl="1" indent="-457200"/>
            <a:r>
              <a:rPr lang="en-US" dirty="0" smtClean="0"/>
              <a:t>Qualitative</a:t>
            </a:r>
          </a:p>
          <a:p>
            <a:pPr marL="514350" indent="-457200"/>
            <a:r>
              <a:rPr lang="en-US" dirty="0" smtClean="0"/>
              <a:t>How to conduct observations &amp; interviews</a:t>
            </a:r>
          </a:p>
          <a:p>
            <a:pPr marL="788670" lvl="1" indent="-457200"/>
            <a:r>
              <a:rPr lang="en-US" dirty="0" smtClean="0"/>
              <a:t>Best practices &amp; pitfalls</a:t>
            </a:r>
          </a:p>
          <a:p>
            <a:pPr marL="788670" lvl="1" indent="-457200"/>
            <a:r>
              <a:rPr lang="en-US" dirty="0" smtClean="0"/>
              <a:t>Specific protocols</a:t>
            </a:r>
          </a:p>
          <a:p>
            <a:pPr marL="514350" indent="-457200"/>
            <a:r>
              <a:rPr lang="en-US" dirty="0" smtClean="0"/>
              <a:t>Others?</a:t>
            </a:r>
            <a:r>
              <a:rPr lang="en-US" dirty="0"/>
              <a:t> </a:t>
            </a:r>
            <a:r>
              <a:rPr lang="en-US" dirty="0" smtClean="0"/>
              <a:t>___________, </a:t>
            </a:r>
            <a:r>
              <a:rPr lang="en-US" dirty="0"/>
              <a:t>___________, </a:t>
            </a:r>
            <a:r>
              <a:rPr lang="en-US" dirty="0" smtClean="0"/>
              <a:t>___________</a:t>
            </a:r>
          </a:p>
          <a:p>
            <a:pPr marL="788670" lvl="1" indent="-457200"/>
            <a:r>
              <a:rPr lang="en-US" i="1" dirty="0" smtClean="0"/>
              <a:t>Please share on the workshop evaluation</a:t>
            </a:r>
          </a:p>
        </p:txBody>
      </p:sp>
    </p:spTree>
    <p:extLst>
      <p:ext uri="{BB962C8B-B14F-4D97-AF65-F5344CB8AC3E}">
        <p14:creationId xmlns:p14="http://schemas.microsoft.com/office/powerpoint/2010/main" val="35547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3541"/>
            <a:ext cx="7772400" cy="1609344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527"/>
            <a:ext cx="7772400" cy="4268755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soft skills to hard data</a:t>
            </a:r>
          </a:p>
          <a:p>
            <a:pPr lvl="1"/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http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://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forumfyi.org/content/soft-skills-hard-data-</a:t>
            </a:r>
            <a:endParaRPr lang="en-US" sz="1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Assessment Tools in Informal Science</a:t>
            </a:r>
          </a:p>
          <a:p>
            <a:pPr lvl="1"/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www.pearweb.org/atis/dashboard/index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Informal Science Evaluation Resources</a:t>
            </a:r>
          </a:p>
          <a:p>
            <a:pPr lvl="1"/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http://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informalscience.org/evaluation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Dimensions of Success</a:t>
            </a:r>
          </a:p>
          <a:p>
            <a:pPr lvl="1"/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http://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www.pearweb.org/tools/dos.html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Dimensions of Success Video</a:t>
            </a:r>
          </a:p>
          <a:p>
            <a:pPr lvl="1"/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https://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www.youtube.com/watch?v=Gy7Vl5ZrvKw&amp;feature=youtu.be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Youth Involvement and Engagement Assessment Tool</a:t>
            </a:r>
          </a:p>
          <a:p>
            <a:pPr lvl="1"/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"/>
              </a:rPr>
              <a:t>http://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7"/>
              </a:rPr>
              <a:t>youth.gov/docs/pyd_AssessmentTool.pdf</a:t>
            </a:r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Defining 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Youth Outcomes for STEM Learning in 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Afterschool</a:t>
            </a:r>
          </a:p>
          <a:p>
            <a:pPr lvl="1"/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http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8"/>
              </a:rPr>
              <a:t>://www.afterschoolalliance.org/STEM_Outcomes_2013.pdf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shared Vision for Youth: Common Outcomes and 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Indicators</a:t>
            </a:r>
          </a:p>
          <a:p>
            <a:pPr lvl="1"/>
            <a:r>
              <a:rPr lang="en-US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http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9"/>
              </a:rPr>
              <a:t>://www.nationalassembly.org/Knowledge/documents/NCYCommonOutcomes.pdf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9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3375"/>
            <a:ext cx="7772400" cy="1609344"/>
          </a:xfrm>
        </p:spPr>
        <p:txBody>
          <a:bodyPr/>
          <a:lstStyle/>
          <a:p>
            <a:r>
              <a:rPr lang="en-US" dirty="0" smtClean="0"/>
              <a:t>Choosing Assessment Tools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46445" y="1518652"/>
            <a:ext cx="8229600" cy="30587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Don’t get overwhelmed by the process! Keep things feasible and manageable.</a:t>
            </a:r>
          </a:p>
          <a:p>
            <a:r>
              <a:rPr lang="en-US" sz="1800" dirty="0" smtClean="0"/>
              <a:t>An assessment tool may be used to assess more than one learning outcome.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349355"/>
              </p:ext>
            </p:extLst>
          </p:nvPr>
        </p:nvGraphicFramePr>
        <p:xfrm>
          <a:off x="685790" y="2910337"/>
          <a:ext cx="7772410" cy="288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2"/>
                <a:gridCol w="1554482"/>
                <a:gridCol w="1554482"/>
                <a:gridCol w="1554482"/>
                <a:gridCol w="1554482"/>
              </a:tblGrid>
              <a:tr h="772512">
                <a:tc>
                  <a:txBody>
                    <a:bodyPr/>
                    <a:lstStyle/>
                    <a:p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Amount of data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Subjects’ comfort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Ease of transcription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Affordability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</a:tr>
              <a:tr h="44756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Check sheets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Medium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High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High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High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</a:tr>
              <a:tr h="7725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Event recorder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High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Medium to low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Medium to high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Low to medium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</a:tr>
              <a:tr h="44756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Audio tape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High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Medium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Medium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Medium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</a:tr>
              <a:tr h="44756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Videotape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Highest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Low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Low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Low</a:t>
                      </a:r>
                      <a:endParaRPr lang="en-US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86359" marR="86359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421" y="6081557"/>
            <a:ext cx="7497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Diamond, J. (1982). Ethology in museums: Understanding the learning process. Roundtable Reports, 7(4), 13-15.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71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previous workshop</a:t>
            </a:r>
          </a:p>
          <a:p>
            <a:pPr lvl="1"/>
            <a:r>
              <a:rPr lang="en-US" dirty="0" smtClean="0"/>
              <a:t>“Public Audiences / Youth Learning Outcomes”</a:t>
            </a:r>
          </a:p>
          <a:p>
            <a:r>
              <a:rPr lang="en-US" dirty="0" smtClean="0"/>
              <a:t>Assessment Strategies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36"/>
            <a:ext cx="8313576" cy="160934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Activity: Putting </a:t>
            </a:r>
            <a:r>
              <a:rPr lang="en-US" sz="3600" dirty="0"/>
              <a:t>T</a:t>
            </a:r>
            <a:r>
              <a:rPr lang="en-US" sz="3600" dirty="0" smtClean="0"/>
              <a:t>he Puzzle Together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2904"/>
            <a:ext cx="8229600" cy="4525963"/>
          </a:xfrm>
        </p:spPr>
        <p:txBody>
          <a:bodyPr/>
          <a:lstStyle/>
          <a:p>
            <a:r>
              <a:rPr lang="en-US" dirty="0" smtClean="0"/>
              <a:t>Try to put the cards into order from broadest to most specific and decide where learning outcomes fit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 rot="10800000">
            <a:off x="2747865" y="2724539"/>
            <a:ext cx="3648270" cy="3498979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464600">
            <a:off x="722295" y="579709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Learning Outcomes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 rot="19452748">
            <a:off x="669515" y="3477951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K-12 Curriculum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19464600">
            <a:off x="-193691" y="3033842"/>
            <a:ext cx="2396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Syllabus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19464600">
            <a:off x="5844141" y="4643909"/>
            <a:ext cx="234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Course Goals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 rot="19464600">
            <a:off x="1488730" y="4433752"/>
            <a:ext cx="234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Unit Plan</a:t>
            </a:r>
          </a:p>
        </p:txBody>
      </p:sp>
      <p:sp>
        <p:nvSpPr>
          <p:cNvPr id="11" name="TextBox 10"/>
          <p:cNvSpPr txBox="1"/>
          <p:nvPr/>
        </p:nvSpPr>
        <p:spPr>
          <a:xfrm rot="19464600">
            <a:off x="6382626" y="2642428"/>
            <a:ext cx="234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Unit Objectives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 rot="19464600">
            <a:off x="85848" y="4591727"/>
            <a:ext cx="234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Lesson Plan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9464600">
            <a:off x="6782139" y="3248599"/>
            <a:ext cx="234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Learning Objectives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 rot="19449674">
            <a:off x="6734988" y="5312077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Learning Standards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6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10800000">
            <a:off x="2344150" y="1307599"/>
            <a:ext cx="3648270" cy="53744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899943" y="3640878"/>
            <a:ext cx="4663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Learning Outcomes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76853" y="2776161"/>
            <a:ext cx="3782865" cy="931338"/>
            <a:chOff x="2696732" y="2776161"/>
            <a:chExt cx="3782865" cy="931338"/>
          </a:xfrm>
        </p:grpSpPr>
        <p:sp>
          <p:nvSpPr>
            <p:cNvPr id="7" name="TextBox 6"/>
            <p:cNvSpPr txBox="1"/>
            <p:nvPr/>
          </p:nvSpPr>
          <p:spPr>
            <a:xfrm>
              <a:off x="2696732" y="2776161"/>
              <a:ext cx="378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Syllabus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8556" y="3338167"/>
              <a:ext cx="2340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Course Goals</a:t>
              </a:r>
              <a:endPara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00186" y="5271748"/>
            <a:ext cx="2340482" cy="1207648"/>
            <a:chOff x="3320065" y="5271748"/>
            <a:chExt cx="2340482" cy="1207648"/>
          </a:xfrm>
        </p:grpSpPr>
        <p:sp>
          <p:nvSpPr>
            <p:cNvPr id="10" name="TextBox 9"/>
            <p:cNvSpPr txBox="1"/>
            <p:nvPr/>
          </p:nvSpPr>
          <p:spPr>
            <a:xfrm>
              <a:off x="3320065" y="5271748"/>
              <a:ext cx="2340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Lesson Plan</a:t>
              </a:r>
              <a:endPara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82719" y="5833065"/>
              <a:ext cx="2015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Learning Objectives</a:t>
              </a:r>
              <a:endPara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00186" y="4049790"/>
            <a:ext cx="2418973" cy="941300"/>
            <a:chOff x="3320065" y="4049790"/>
            <a:chExt cx="2418973" cy="941300"/>
          </a:xfrm>
        </p:grpSpPr>
        <p:sp>
          <p:nvSpPr>
            <p:cNvPr id="9" name="TextBox 8"/>
            <p:cNvSpPr txBox="1"/>
            <p:nvPr/>
          </p:nvSpPr>
          <p:spPr>
            <a:xfrm>
              <a:off x="3320065" y="4049790"/>
              <a:ext cx="2340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Unit Plan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98556" y="4621758"/>
              <a:ext cx="2340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Unit Objectives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0489" y="1498817"/>
            <a:ext cx="2198038" cy="929882"/>
            <a:chOff x="3560368" y="1498817"/>
            <a:chExt cx="2198038" cy="929882"/>
          </a:xfrm>
        </p:grpSpPr>
        <p:sp>
          <p:nvSpPr>
            <p:cNvPr id="6" name="TextBox 5"/>
            <p:cNvSpPr txBox="1"/>
            <p:nvPr/>
          </p:nvSpPr>
          <p:spPr>
            <a:xfrm>
              <a:off x="3733492" y="1498817"/>
              <a:ext cx="1851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K-12 Curriculum</a:t>
              </a:r>
              <a:endPara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60368" y="2059367"/>
              <a:ext cx="2198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Learning Standards</a:t>
              </a:r>
              <a:endPara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2597" y="74587"/>
            <a:ext cx="7772400" cy="160934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Where do learning outcomes fit?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813583" y="1302874"/>
            <a:ext cx="941283" cy="50783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Years</a:t>
            </a: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Months</a:t>
            </a: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Weeks</a:t>
            </a: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Days</a:t>
            </a:r>
          </a:p>
          <a:p>
            <a:pPr algn="ctr"/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8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84632"/>
            <a:ext cx="8168951" cy="1609344"/>
          </a:xfrm>
        </p:spPr>
        <p:txBody>
          <a:bodyPr/>
          <a:lstStyle/>
          <a:p>
            <a:r>
              <a:rPr lang="en-US" dirty="0" smtClean="0"/>
              <a:t>Assessing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learning outcomes and assessment</a:t>
            </a:r>
          </a:p>
          <a:p>
            <a:pPr lvl="1"/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Learner</a:t>
            </a:r>
          </a:p>
          <a:p>
            <a:r>
              <a:rPr lang="en-US" dirty="0" smtClean="0"/>
              <a:t>This workshop focuses on learner learning outcomes and assessment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510"/>
            <a:ext cx="7405337" cy="1609344"/>
          </a:xfrm>
        </p:spPr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0284"/>
            <a:ext cx="7537652" cy="3925879"/>
          </a:xfrm>
        </p:spPr>
        <p:txBody>
          <a:bodyPr/>
          <a:lstStyle/>
          <a:p>
            <a:r>
              <a:rPr lang="en-US" dirty="0" smtClean="0"/>
              <a:t>What are potential learning outcomes?</a:t>
            </a:r>
          </a:p>
          <a:p>
            <a:r>
              <a:rPr lang="en-US" dirty="0" smtClean="0"/>
              <a:t>How to write a good potential learning outcomes statement?</a:t>
            </a:r>
          </a:p>
          <a:p>
            <a:r>
              <a:rPr lang="en-US" dirty="0" smtClean="0"/>
              <a:t>When do you write your public audiences (youth) learning outcomes?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24" y="1294808"/>
            <a:ext cx="8843751" cy="54403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0214897">
            <a:off x="-197279" y="3996459"/>
            <a:ext cx="94484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Review from previous workshop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52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609344"/>
          </a:xfrm>
        </p:spPr>
        <p:txBody>
          <a:bodyPr/>
          <a:lstStyle/>
          <a:p>
            <a:r>
              <a:rPr lang="en-US" altLang="en-US" dirty="0" smtClean="0"/>
              <a:t>Backward Design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58368"/>
              </p:ext>
            </p:extLst>
          </p:nvPr>
        </p:nvGraphicFramePr>
        <p:xfrm>
          <a:off x="4572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240F68-39EF-4132-80BF-96E117470859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52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71C991-70EE-4A5E-B989-F0878B459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A71C991-70EE-4A5E-B989-F0878B459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A71C991-70EE-4A5E-B989-F0878B459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EB448-3B56-40B5-A987-C746266C8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0EBEB448-3B56-40B5-A987-C746266C8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0EBEB448-3B56-40B5-A987-C746266C8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C58DF-A545-4F00-BE2D-1A248DBA7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D7AC58DF-A545-4F00-BE2D-1A248DBA7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D7AC58DF-A545-4F00-BE2D-1A248DBA7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D835E6-3ED7-4690-A1C0-158F11D41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F1D835E6-3ED7-4690-A1C0-158F11D41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F1D835E6-3ED7-4690-A1C0-158F11D41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 rev="1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0068"/>
            <a:ext cx="7772400" cy="1609344"/>
          </a:xfrm>
        </p:spPr>
        <p:txBody>
          <a:bodyPr/>
          <a:lstStyle/>
          <a:p>
            <a:r>
              <a:rPr lang="en-US" dirty="0" smtClean="0"/>
              <a:t>Activity: Identify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Watch the video, brainstorm with your team and come up with your strategies to assess learning outcomes.</a:t>
            </a:r>
          </a:p>
          <a:p>
            <a:pPr lvl="1"/>
            <a:r>
              <a:rPr lang="en-US" dirty="0" smtClean="0"/>
              <a:t>Target Audience</a:t>
            </a:r>
          </a:p>
          <a:p>
            <a:pPr lvl="1"/>
            <a:r>
              <a:rPr lang="en-US" dirty="0" smtClean="0"/>
              <a:t>Outcome Category</a:t>
            </a:r>
          </a:p>
          <a:p>
            <a:pPr lvl="1"/>
            <a:r>
              <a:rPr lang="en-US" dirty="0" smtClean="0"/>
              <a:t>Learning Outcome</a:t>
            </a:r>
          </a:p>
          <a:p>
            <a:r>
              <a:rPr lang="en-US" dirty="0" smtClean="0">
                <a:hlinkClick r:id="rId3"/>
              </a:rPr>
              <a:t>https://www.youtube.com/watch?v=yGxSFbhtjZo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18157"/>
              </p:ext>
            </p:extLst>
          </p:nvPr>
        </p:nvGraphicFramePr>
        <p:xfrm>
          <a:off x="268285" y="4209603"/>
          <a:ext cx="8728160" cy="247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32"/>
                <a:gridCol w="1643683"/>
                <a:gridCol w="1847581"/>
                <a:gridCol w="1745632"/>
                <a:gridCol w="1745632"/>
              </a:tblGrid>
              <a:tr h="5831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Outcome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Learning 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E</a:t>
                      </a:r>
                      <a:r>
                        <a:rPr lang="en-US" dirty="0" smtClean="0"/>
                        <a:t>vidences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Strategies (Methods)</a:t>
                      </a:r>
                      <a:endParaRPr lang="en-US" dirty="0"/>
                    </a:p>
                  </a:txBody>
                  <a:tcPr/>
                </a:tc>
              </a:tr>
              <a:tr h="9173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73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8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982"/>
            <a:ext cx="8280918" cy="160934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Activity:</a:t>
            </a:r>
            <a:r>
              <a:rPr lang="en-US" sz="3600" dirty="0"/>
              <a:t> What </a:t>
            </a:r>
            <a:r>
              <a:rPr lang="en-US" sz="3600" dirty="0" smtClean="0"/>
              <a:t>are your strategies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275"/>
            <a:ext cx="8229600" cy="4525963"/>
          </a:xfrm>
        </p:spPr>
        <p:txBody>
          <a:bodyPr/>
          <a:lstStyle/>
          <a:p>
            <a:pPr fontAlgn="t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16128"/>
              </p:ext>
            </p:extLst>
          </p:nvPr>
        </p:nvGraphicFramePr>
        <p:xfrm>
          <a:off x="310550" y="3751084"/>
          <a:ext cx="8160588" cy="248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147"/>
                <a:gridCol w="2040147"/>
                <a:gridCol w="2040147"/>
                <a:gridCol w="2040147"/>
              </a:tblGrid>
              <a:tr h="11155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Audiences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Identify Learning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Possible Evidences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Strategies (Methods)</a:t>
                      </a:r>
                      <a:endParaRPr lang="en-US" dirty="0"/>
                    </a:p>
                  </a:txBody>
                  <a:tcPr/>
                </a:tc>
              </a:tr>
              <a:tr h="780914">
                <a:tc>
                  <a:txBody>
                    <a:bodyPr/>
                    <a:lstStyle/>
                    <a:p>
                      <a:r>
                        <a:rPr lang="en-US" dirty="0" smtClean="0"/>
                        <a:t>12~18</a:t>
                      </a:r>
                      <a:r>
                        <a:rPr lang="en-US" baseline="0" dirty="0" smtClean="0"/>
                        <a:t> years old youth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Engagement</a:t>
                      </a:r>
                      <a:r>
                        <a:rPr lang="en-US" baseline="0" dirty="0" smtClean="0"/>
                        <a:t> &amp;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spent in</a:t>
                      </a:r>
                      <a:r>
                        <a:rPr lang="en-US" baseline="0" dirty="0" smtClean="0"/>
                        <a:t>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&amp; Tracking Observation Log</a:t>
                      </a:r>
                      <a:endParaRPr lang="en-US" dirty="0"/>
                    </a:p>
                  </a:txBody>
                  <a:tcPr/>
                </a:tc>
              </a:tr>
              <a:tr h="4524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17638"/>
            <a:ext cx="8229600" cy="2214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Using the provided resources, work with your team to come up with specific strategies (methods) to assess </a:t>
            </a:r>
            <a:r>
              <a:rPr lang="en-US" b="1" dirty="0" smtClean="0"/>
              <a:t>engagement and interest</a:t>
            </a:r>
          </a:p>
        </p:txBody>
      </p:sp>
    </p:spTree>
    <p:extLst>
      <p:ext uri="{BB962C8B-B14F-4D97-AF65-F5344CB8AC3E}">
        <p14:creationId xmlns:p14="http://schemas.microsoft.com/office/powerpoint/2010/main" val="29908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4EAA28AD8254E8E1D594367C7E54C" ma:contentTypeVersion="1" ma:contentTypeDescription="Create a new document." ma:contentTypeScope="" ma:versionID="bb086e38822f4f0325ee72d757908a6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E8EFEC-5A79-426B-A157-1BB1FF070AA9}"/>
</file>

<file path=customXml/itemProps2.xml><?xml version="1.0" encoding="utf-8"?>
<ds:datastoreItem xmlns:ds="http://schemas.openxmlformats.org/officeDocument/2006/customXml" ds:itemID="{B0AC8149-258B-432A-9795-248D7F3E537C}"/>
</file>

<file path=customXml/itemProps3.xml><?xml version="1.0" encoding="utf-8"?>
<ds:datastoreItem xmlns:ds="http://schemas.openxmlformats.org/officeDocument/2006/customXml" ds:itemID="{8AA2EF15-802A-47A6-A23C-8DC9E231BA57}"/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1867</TotalTime>
  <Words>1069</Words>
  <Application>Microsoft Office PowerPoint</Application>
  <PresentationFormat>On-screen Show (4:3)</PresentationFormat>
  <Paragraphs>219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Arial</vt:lpstr>
      <vt:lpstr>Bookman Old Style</vt:lpstr>
      <vt:lpstr>Calibri</vt:lpstr>
      <vt:lpstr>Century Gothic</vt:lpstr>
      <vt:lpstr>Wingdings</vt:lpstr>
      <vt:lpstr>Wood Type</vt:lpstr>
      <vt:lpstr>Youth Assessment Strategies</vt:lpstr>
      <vt:lpstr>Agenda</vt:lpstr>
      <vt:lpstr>Activity: Putting The Puzzle Together</vt:lpstr>
      <vt:lpstr>Where do learning outcomes fit?</vt:lpstr>
      <vt:lpstr>Assessing Learning Outcomes</vt:lpstr>
      <vt:lpstr>Learning Outcomes</vt:lpstr>
      <vt:lpstr>Backward Design</vt:lpstr>
      <vt:lpstr>Activity: Identify outcomes</vt:lpstr>
      <vt:lpstr>Activity: What are your strategies?</vt:lpstr>
      <vt:lpstr>What Strategies Did You Choose? Why?</vt:lpstr>
      <vt:lpstr>Types of Assessment Methods</vt:lpstr>
      <vt:lpstr>Assessment Methods</vt:lpstr>
      <vt:lpstr>Questionnaire (Survey)</vt:lpstr>
      <vt:lpstr>Observation Checklists</vt:lpstr>
      <vt:lpstr>Interview</vt:lpstr>
      <vt:lpstr>Work Samples and Portfolios</vt:lpstr>
      <vt:lpstr>Limitations of this Workshop (…possible topics for Future Workshops)</vt:lpstr>
      <vt:lpstr>Resources</vt:lpstr>
      <vt:lpstr>Choosing Assessment Tools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Strategies</dc:title>
  <dc:creator>Hui-Hui Wang</dc:creator>
  <cp:lastModifiedBy>Scherer, Andrea Kaylen</cp:lastModifiedBy>
  <cp:revision>53</cp:revision>
  <dcterms:created xsi:type="dcterms:W3CDTF">2015-11-01T20:57:16Z</dcterms:created>
  <dcterms:modified xsi:type="dcterms:W3CDTF">2015-12-02T22:46:36Z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0x01010084E4EAA28AD8254E8E1D594367C7E54C</vt:lpwstr>
  </property>
</Properties>
</file>