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20"/>
  </p:notesMasterIdLst>
  <p:sldIdLst>
    <p:sldId id="256" r:id="rId2"/>
    <p:sldId id="276" r:id="rId3"/>
    <p:sldId id="262" r:id="rId4"/>
    <p:sldId id="274" r:id="rId5"/>
    <p:sldId id="283" r:id="rId6"/>
    <p:sldId id="275" r:id="rId7"/>
    <p:sldId id="278" r:id="rId8"/>
    <p:sldId id="277" r:id="rId9"/>
    <p:sldId id="265" r:id="rId10"/>
    <p:sldId id="269" r:id="rId11"/>
    <p:sldId id="280" r:id="rId12"/>
    <p:sldId id="266" r:id="rId13"/>
    <p:sldId id="267" r:id="rId14"/>
    <p:sldId id="270" r:id="rId15"/>
    <p:sldId id="268" r:id="rId16"/>
    <p:sldId id="282" r:id="rId17"/>
    <p:sldId id="284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F174E-9BF2-6C4F-B73D-959A31604DE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479DA-2503-4A44-B650-0F62AED4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1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minutes</a:t>
            </a:r>
          </a:p>
          <a:p>
            <a:r>
              <a:rPr lang="en-US" dirty="0" smtClean="0"/>
              <a:t>What you want students to know</a:t>
            </a:r>
            <a:r>
              <a:rPr lang="en-US" baseline="0" dirty="0" smtClean="0"/>
              <a:t> and be able to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79DA-2503-4A44-B650-0F62AED499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0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13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79DA-2503-4A44-B650-0F62AED499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69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79DA-2503-4A44-B650-0F62AED499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11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P.21</a:t>
            </a:r>
            <a:r>
              <a:rPr lang="en-US" baseline="0" dirty="0" smtClean="0"/>
              <a:t> Table 3-1 Impact categories as they relate to public audiences</a:t>
            </a:r>
          </a:p>
          <a:p>
            <a:r>
              <a:rPr lang="en-US" baseline="0" dirty="0" smtClean="0"/>
              <a:t>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79DA-2503-4A44-B650-0F62AED499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17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79DA-2503-4A44-B650-0F62AED499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72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79DA-2503-4A44-B650-0F62AED499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3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79DA-2503-4A44-B650-0F62AED499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16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79DA-2503-4A44-B650-0F62AED4998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1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5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7878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0691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53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73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6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4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4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3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1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5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F8819-A56B-9E44-AC30-0C65DE713AF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97CA2A-B907-6845-8F1C-9D02B5CE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sessment.uconn.edu/docs/HowToWriteObjectivesOutcomes.pdf" TargetMode="External"/><Relationship Id="rId2" Type="http://schemas.openxmlformats.org/officeDocument/2006/relationships/hyperlink" Target="http://www.informalscience.org/documents/Eval_Framewor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tionalassembly.org/Knowledge/documents/NCYCommonOutcomes.pdf" TargetMode="External"/><Relationship Id="rId5" Type="http://schemas.openxmlformats.org/officeDocument/2006/relationships/hyperlink" Target="http://www.afterschoolalliance.org/STEM_Outcomes_2013.pdf" TargetMode="External"/><Relationship Id="rId4" Type="http://schemas.openxmlformats.org/officeDocument/2006/relationships/hyperlink" Target="http://www.bbbs.org/atf/cf/%7b8778D05C-7CCB-4DEE-9D6E-70F27C016CC9%7d/20130425_BBBSA_YOS2013.p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XO5NYV6bC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Audiences (Youth) Learning Outcomes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Dr. Hui-Hui Wang &amp; Dr. Neil </a:t>
            </a:r>
            <a:r>
              <a:rPr lang="en-US" sz="2400" dirty="0" err="1" smtClean="0"/>
              <a:t>Knobloch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910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two simple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it be measured?</a:t>
            </a:r>
          </a:p>
          <a:p>
            <a:r>
              <a:rPr lang="en-US" dirty="0" smtClean="0"/>
              <a:t>Is learning (changes) being demonstrated? How?</a:t>
            </a:r>
          </a:p>
        </p:txBody>
      </p:sp>
    </p:spTree>
    <p:extLst>
      <p:ext uri="{BB962C8B-B14F-4D97-AF65-F5344CB8AC3E}">
        <p14:creationId xmlns:p14="http://schemas.microsoft.com/office/powerpoint/2010/main" val="37769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your learning outcome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table, try to write two or three learning outcome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writing learning outcome statements…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on a smaller number of high priority outcomes.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outcomes as specific, focused and clear as possible (general outcomes will be hard to measure).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…will appreciate the benefit of teamwork.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…will learn the coding system of a library to find 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writing learning outcome statements…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Use action verbs that  can be observed and measured.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A</a:t>
            </a:r>
            <a:r>
              <a:rPr lang="en-US" dirty="0" smtClean="0"/>
              <a:t>ction verbs that are easy to measure: Categorize, compare, describe, explain, illustrate, list, report, and so on.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A</a:t>
            </a:r>
            <a:r>
              <a:rPr lang="en-US" dirty="0" smtClean="0"/>
              <a:t>ction verbs that are not that easy to measure: apply, become aware of, create, develop, know, learn, understand, and so on.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writing learning outcome statements…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knowledge gain is easier to be measured than skills.</a:t>
            </a:r>
          </a:p>
          <a:p>
            <a:pPr lvl="1"/>
            <a:r>
              <a:rPr lang="en-US" dirty="0" smtClean="0"/>
              <a:t>Heat </a:t>
            </a:r>
            <a:r>
              <a:rPr lang="en-US" dirty="0"/>
              <a:t>e</a:t>
            </a:r>
            <a:r>
              <a:rPr lang="en-US" dirty="0" smtClean="0"/>
              <a:t>nergy transfer, 3+3=6,</a:t>
            </a:r>
            <a:r>
              <a:rPr lang="pt-BR" dirty="0"/>
              <a:t> H2O + </a:t>
            </a:r>
            <a:r>
              <a:rPr lang="pt-BR" dirty="0" err="1"/>
              <a:t>B</a:t>
            </a:r>
            <a:r>
              <a:rPr lang="pt-BR" dirty="0"/>
              <a:t>- = OH- + HB</a:t>
            </a:r>
            <a:r>
              <a:rPr lang="en-US" dirty="0" smtClean="0"/>
              <a:t> ,and so on. </a:t>
            </a:r>
          </a:p>
          <a:p>
            <a:pPr lvl="1"/>
            <a:r>
              <a:rPr lang="en-US" dirty="0" smtClean="0"/>
              <a:t>Problem solving, critical thinking, communication, apply knowledge, and so on.</a:t>
            </a:r>
          </a:p>
        </p:txBody>
      </p:sp>
    </p:spTree>
    <p:extLst>
      <p:ext uri="{BB962C8B-B14F-4D97-AF65-F5344CB8AC3E}">
        <p14:creationId xmlns:p14="http://schemas.microsoft.com/office/powerpoint/2010/main" val="20463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…will be able to list type of renewable energy.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…will be able to calculate soybean production costs, yields, and returns.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…will demonstrate critical thinking skills.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…will become aware of the importance of eating vegetables.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…will develop problem-solving skills.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2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79" y="240862"/>
            <a:ext cx="6347713" cy="1320800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9256"/>
            <a:ext cx="6347714" cy="4512108"/>
          </a:xfrm>
        </p:spPr>
        <p:txBody>
          <a:bodyPr/>
          <a:lstStyle/>
          <a:p>
            <a:r>
              <a:rPr lang="en-US" dirty="0" smtClean="0"/>
              <a:t>Check your learning outcome statements, do you feel confidence about your learning outcome statements? If not, how can you improve your writing?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8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4" y="1440493"/>
            <a:ext cx="7528142" cy="4702612"/>
          </a:xfrm>
        </p:spPr>
        <p:txBody>
          <a:bodyPr>
            <a:normAutofit fontScale="92500" lnSpcReduction="20000"/>
          </a:bodyPr>
          <a:lstStyle/>
          <a:p>
            <a:pPr marL="342900" lvl="1" indent="-342900"/>
            <a:r>
              <a:rPr lang="en-US" sz="1800" dirty="0"/>
              <a:t>Framework for Evaluating Impacts of Informal Science (The National Science Foundation, 2008)</a:t>
            </a:r>
          </a:p>
          <a:p>
            <a:pPr marL="0" lvl="1" indent="0">
              <a:buNone/>
            </a:pPr>
            <a:r>
              <a:rPr lang="en-US" sz="1800" dirty="0">
                <a:hlinkClick r:id="rId2"/>
              </a:rPr>
              <a:t>http://www.informalscience.org/documents/Eval_Framework.pdf</a:t>
            </a:r>
            <a:endParaRPr lang="en-US" sz="1800" dirty="0"/>
          </a:p>
          <a:p>
            <a:r>
              <a:rPr lang="en-US" dirty="0" smtClean="0"/>
              <a:t>University of Connecticut: how to write outcome statement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www.assessment.uconn.edu/docs/HowToWriteObjectivesOutcomes.pdf</a:t>
            </a:r>
            <a:endParaRPr lang="en-US" dirty="0" smtClean="0"/>
          </a:p>
          <a:p>
            <a:r>
              <a:rPr lang="en-US" dirty="0"/>
              <a:t>Big Brothers Big Sisters Report to America: 2013 Youth Outcomes Report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http://www.bbbs.org/atf/cf/%7B8778D05C-7CCB-4DEE-9D6E-70F27C016CC9%7D/20130425_BBBSA_YOS2013.pdf</a:t>
            </a:r>
            <a:endParaRPr lang="en-US" dirty="0"/>
          </a:p>
          <a:p>
            <a:r>
              <a:rPr lang="en-US" dirty="0"/>
              <a:t>Defining Youth Outcomes for STEM Learning in Afterschool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http://www.afterschoolalliance.org/STEM_Outcomes_2013.pdf</a:t>
            </a:r>
            <a:endParaRPr lang="en-US" dirty="0"/>
          </a:p>
          <a:p>
            <a:r>
              <a:rPr lang="en-US" dirty="0"/>
              <a:t>A shared Vision for Youth: Common Outcomes and Indicators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http://www.nationalassembly.org/Knowledge/documents/NCYCommonOutcomes.pdf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48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836" y="1412386"/>
            <a:ext cx="6589199" cy="128089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are potential learning outcomes?</a:t>
            </a:r>
          </a:p>
          <a:p>
            <a:r>
              <a:rPr lang="en-US" sz="2800" dirty="0" smtClean="0"/>
              <a:t>How to write a good learning outcome statement?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1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learning outcomes (LO) and learning outcome statements?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outcomes are the impacts intended for your project/program.</a:t>
            </a:r>
          </a:p>
          <a:p>
            <a:r>
              <a:rPr lang="en-US" dirty="0" smtClean="0"/>
              <a:t>In general, public audiences (youth) learning outcomes are actions by learners that could be observable, measurable and able to be documented!</a:t>
            </a:r>
          </a:p>
          <a:p>
            <a:r>
              <a:rPr lang="en-US" dirty="0" smtClean="0"/>
              <a:t>A learning outcome statement is a brief statement of what a learner will know and be able to do.</a:t>
            </a:r>
          </a:p>
          <a:p>
            <a:pPr lvl="1"/>
            <a:r>
              <a:rPr lang="en-US" dirty="0" smtClean="0"/>
              <a:t>At the end of a class</a:t>
            </a:r>
          </a:p>
          <a:p>
            <a:pPr lvl="1"/>
            <a:r>
              <a:rPr lang="en-US" dirty="0" smtClean="0"/>
              <a:t>At the end of a course</a:t>
            </a:r>
          </a:p>
          <a:p>
            <a:pPr lvl="1"/>
            <a:r>
              <a:rPr lang="en-US" dirty="0" smtClean="0"/>
              <a:t>At the end of a program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127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the program manager, what could be your intended public audiences (youth) learning outcomes?</a:t>
            </a:r>
          </a:p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www.youtube.com/watch?v=qXO5NYV6bCc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00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might you find learning outcomes?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 models &amp; evaluation plans in Grant proposals</a:t>
            </a:r>
          </a:p>
          <a:p>
            <a:r>
              <a:rPr lang="en-US" dirty="0" smtClean="0"/>
              <a:t>Lesson plans &amp; Syllabi</a:t>
            </a:r>
          </a:p>
          <a:p>
            <a:r>
              <a:rPr lang="en-US" dirty="0" smtClean="0"/>
              <a:t>Educational program plans</a:t>
            </a:r>
          </a:p>
          <a:p>
            <a:r>
              <a:rPr lang="en-US" dirty="0" smtClean="0"/>
              <a:t>University curriculum (e.g. Educational Outcomes of the Purdue University College of Agriculture)</a:t>
            </a:r>
          </a:p>
          <a:p>
            <a:r>
              <a:rPr lang="en-US" dirty="0" smtClean="0"/>
              <a:t>Learning standards</a:t>
            </a:r>
          </a:p>
          <a:p>
            <a:r>
              <a:rPr lang="en-US" dirty="0" smtClean="0"/>
              <a:t>Evaluation report/Impact statements</a:t>
            </a:r>
          </a:p>
          <a:p>
            <a:r>
              <a:rPr lang="en-US" dirty="0" smtClean="0"/>
              <a:t>Journal articles of educational research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54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Outcomes are usually expressed as knowledge, skills, attitudes or values</a:t>
            </a:r>
            <a:r>
              <a:rPr lang="en-US" dirty="0" smtClean="0"/>
              <a:t>.</a:t>
            </a:r>
          </a:p>
          <a:p>
            <a:r>
              <a:rPr lang="en-US" dirty="0"/>
              <a:t>In order to measure </a:t>
            </a:r>
            <a:r>
              <a:rPr lang="en-US" dirty="0" smtClean="0"/>
              <a:t>learning outcomes, </a:t>
            </a:r>
            <a:r>
              <a:rPr lang="en-US" dirty="0"/>
              <a:t>designing activities and assessments should occur simultaneously. It is important to do cross-checking to ensure that the learning activities are designed to address the learning outcomes.</a:t>
            </a:r>
          </a:p>
          <a:p>
            <a:pPr lvl="1"/>
            <a:r>
              <a:rPr lang="en-US" dirty="0" smtClean="0"/>
              <a:t>Framework for evaluating impacts of informal science (The National Science Foundation)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517" y="5951482"/>
            <a:ext cx="8047294" cy="7160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Williams, D.R., &amp; Dixon, P.S. (2013). Impact of garden-based learning on academic outcomes in schools: Synthesis of research between 1990 and 2010. Review of Educational Research, 83(2), 211-235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009993" cy="595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66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2546" y="105102"/>
            <a:ext cx="6597868" cy="1495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Developing impact categories, intended learning outcomes &amp; evidences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841153"/>
              </p:ext>
            </p:extLst>
          </p:nvPr>
        </p:nvGraphicFramePr>
        <p:xfrm>
          <a:off x="141888" y="1789388"/>
          <a:ext cx="9002112" cy="50686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50528"/>
                <a:gridCol w="2250528"/>
                <a:gridCol w="2250528"/>
                <a:gridCol w="2250528"/>
              </a:tblGrid>
              <a:tr h="1013722">
                <a:tc>
                  <a:txBody>
                    <a:bodyPr/>
                    <a:lstStyle/>
                    <a:p>
                      <a:r>
                        <a:rPr lang="en-US" dirty="0" smtClean="0"/>
                        <a:t>Target Audiences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</a:t>
                      </a:r>
                      <a:r>
                        <a:rPr lang="en-US" baseline="0" dirty="0" smtClean="0"/>
                        <a:t> Categories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Identified</a:t>
                      </a:r>
                      <a:r>
                        <a:rPr lang="en-US" baseline="0" dirty="0" smtClean="0"/>
                        <a:t> learning Outcomes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</a:t>
                      </a:r>
                      <a:r>
                        <a:rPr lang="en-US" baseline="0" dirty="0" smtClean="0"/>
                        <a:t> Evidences</a:t>
                      </a:r>
                      <a:endParaRPr lang="en-US" dirty="0"/>
                    </a:p>
                  </a:txBody>
                  <a:tcPr/>
                </a:tc>
              </a:tr>
              <a:tr h="10137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37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37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37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0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write a good learning outcome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get started?</a:t>
            </a:r>
          </a:p>
          <a:p>
            <a:pPr lvl="1"/>
            <a:r>
              <a:rPr lang="en-US" dirty="0" smtClean="0"/>
              <a:t>Ask yourself: What are the most important things learners should know, be able to do, or demonstrate after completing my program.</a:t>
            </a:r>
          </a:p>
          <a:p>
            <a:pPr lvl="1"/>
            <a:r>
              <a:rPr lang="en-US" dirty="0" smtClean="0"/>
              <a:t>Make a list</a:t>
            </a:r>
          </a:p>
        </p:txBody>
      </p:sp>
    </p:spTree>
    <p:extLst>
      <p:ext uri="{BB962C8B-B14F-4D97-AF65-F5344CB8AC3E}">
        <p14:creationId xmlns:p14="http://schemas.microsoft.com/office/powerpoint/2010/main" val="28555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E4EAA28AD8254E8E1D594367C7E54C" ma:contentTypeVersion="1" ma:contentTypeDescription="Create a new document." ma:contentTypeScope="" ma:versionID="bb086e38822f4f0325ee72d757908a6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87CAC0A-4FA2-48AE-8D43-839F9B59B946}"/>
</file>

<file path=customXml/itemProps2.xml><?xml version="1.0" encoding="utf-8"?>
<ds:datastoreItem xmlns:ds="http://schemas.openxmlformats.org/officeDocument/2006/customXml" ds:itemID="{DFCB49BF-E22D-4224-A831-89230C772B07}"/>
</file>

<file path=customXml/itemProps3.xml><?xml version="1.0" encoding="utf-8"?>
<ds:datastoreItem xmlns:ds="http://schemas.openxmlformats.org/officeDocument/2006/customXml" ds:itemID="{46B95D62-C808-49D9-A7C6-FAC2A089C019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977</TotalTime>
  <Words>765</Words>
  <Application>Microsoft Office PowerPoint</Application>
  <PresentationFormat>On-screen Show (4:3)</PresentationFormat>
  <Paragraphs>96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Wisp</vt:lpstr>
      <vt:lpstr>Public Audiences (Youth) Learning Outcomes</vt:lpstr>
      <vt:lpstr>Agenda</vt:lpstr>
      <vt:lpstr>What are learning outcomes (LO) and learning outcome statements?</vt:lpstr>
      <vt:lpstr>Activity</vt:lpstr>
      <vt:lpstr>Where might you find learning outcomes?</vt:lpstr>
      <vt:lpstr>Categories of learning outcomes</vt:lpstr>
      <vt:lpstr>Williams, D.R., &amp; Dixon, P.S. (2013). Impact of garden-based learning on academic outcomes in schools: Synthesis of research between 1990 and 2010. Review of Educational Research, 83(2), 211-235</vt:lpstr>
      <vt:lpstr>Developing impact categories, intended learning outcomes &amp; evidences</vt:lpstr>
      <vt:lpstr>How to write a good learning outcome statement?</vt:lpstr>
      <vt:lpstr>Ask two simple questions</vt:lpstr>
      <vt:lpstr>Write your learning outcome statements</vt:lpstr>
      <vt:lpstr>When writing learning outcome statements…</vt:lpstr>
      <vt:lpstr>When writing learning outcome statements…</vt:lpstr>
      <vt:lpstr>When writing learning outcome statements…</vt:lpstr>
      <vt:lpstr>Examples</vt:lpstr>
      <vt:lpstr>Activity</vt:lpstr>
      <vt:lpstr>Resources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 Hui-Hui</dc:creator>
  <cp:lastModifiedBy>Scherer, Andrea Kaylen</cp:lastModifiedBy>
  <cp:revision>43</cp:revision>
  <dcterms:created xsi:type="dcterms:W3CDTF">2015-09-10T17:01:44Z</dcterms:created>
  <dcterms:modified xsi:type="dcterms:W3CDTF">2015-11-10T18:54:45Z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0x01010084E4EAA28AD8254E8E1D594367C7E54C</vt:lpwstr>
  </property>
</Properties>
</file>